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3" r:id="rId3"/>
    <p:sldId id="277" r:id="rId4"/>
    <p:sldId id="467" r:id="rId5"/>
    <p:sldId id="450" r:id="rId6"/>
    <p:sldId id="496" r:id="rId7"/>
    <p:sldId id="480" r:id="rId8"/>
    <p:sldId id="508" r:id="rId9"/>
    <p:sldId id="509" r:id="rId10"/>
    <p:sldId id="468" r:id="rId11"/>
    <p:sldId id="482" r:id="rId12"/>
    <p:sldId id="451" r:id="rId13"/>
    <p:sldId id="417" r:id="rId14"/>
    <p:sldId id="483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495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11F"/>
    <a:srgbClr val="2F6624"/>
    <a:srgbClr val="3D852F"/>
    <a:srgbClr val="A6D86E"/>
    <a:srgbClr val="00CCFF"/>
    <a:srgbClr val="99CCFF"/>
    <a:srgbClr val="CCFFCC"/>
    <a:srgbClr val="FF3300"/>
    <a:srgbClr val="CC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807" autoAdjust="0"/>
  </p:normalViewPr>
  <p:slideViewPr>
    <p:cSldViewPr>
      <p:cViewPr>
        <p:scale>
          <a:sx n="64" d="100"/>
          <a:sy n="64" d="100"/>
        </p:scale>
        <p:origin x="-148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728" y="-77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ocuments\PERSONAL\A.MU.SE\Assemblea%20Soci\2017%20Aprile\evoluzione%20conti%20Amuse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Grafico!$A$3</c:f>
              <c:strCache>
                <c:ptCount val="1"/>
                <c:pt idx="0">
                  <c:v>QUOTE ASSOCIATIVE</c:v>
                </c:pt>
              </c:strCache>
            </c:strRef>
          </c:tx>
          <c:cat>
            <c:numRef>
              <c:f>Grafico!$B$2:$H$2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Grafico!$B$3:$H$3</c:f>
              <c:numCache>
                <c:formatCode>#,##0</c:formatCode>
                <c:ptCount val="7"/>
                <c:pt idx="0">
                  <c:v>610</c:v>
                </c:pt>
                <c:pt idx="1">
                  <c:v>1315</c:v>
                </c:pt>
                <c:pt idx="2">
                  <c:v>1885</c:v>
                </c:pt>
                <c:pt idx="3">
                  <c:v>1860</c:v>
                </c:pt>
                <c:pt idx="4">
                  <c:v>2505</c:v>
                </c:pt>
                <c:pt idx="5">
                  <c:v>2955</c:v>
                </c:pt>
                <c:pt idx="6">
                  <c:v>3105</c:v>
                </c:pt>
              </c:numCache>
            </c:numRef>
          </c:val>
        </c:ser>
        <c:ser>
          <c:idx val="1"/>
          <c:order val="1"/>
          <c:tx>
            <c:strRef>
              <c:f>Grafico!$A$4</c:f>
              <c:strCache>
                <c:ptCount val="1"/>
                <c:pt idx="0">
                  <c:v>DONAZIONI</c:v>
                </c:pt>
              </c:strCache>
            </c:strRef>
          </c:tx>
          <c:cat>
            <c:numRef>
              <c:f>Grafico!$B$2:$H$2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Grafico!$B$4:$H$4</c:f>
              <c:numCache>
                <c:formatCode>#,##0</c:formatCode>
                <c:ptCount val="7"/>
                <c:pt idx="0">
                  <c:v>5500</c:v>
                </c:pt>
                <c:pt idx="1">
                  <c:v>1580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Grafico!$A$5</c:f>
              <c:strCache>
                <c:ptCount val="1"/>
                <c:pt idx="0">
                  <c:v>SPESE GESTIONE</c:v>
                </c:pt>
              </c:strCache>
            </c:strRef>
          </c:tx>
          <c:cat>
            <c:numRef>
              <c:f>Grafico!$B$2:$H$2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Grafico!$B$5:$H$5</c:f>
              <c:numCache>
                <c:formatCode>#,##0</c:formatCode>
                <c:ptCount val="7"/>
                <c:pt idx="0">
                  <c:v>1098</c:v>
                </c:pt>
                <c:pt idx="1">
                  <c:v>1278</c:v>
                </c:pt>
                <c:pt idx="2">
                  <c:v>1177</c:v>
                </c:pt>
                <c:pt idx="3">
                  <c:v>1123</c:v>
                </c:pt>
                <c:pt idx="4">
                  <c:v>696</c:v>
                </c:pt>
                <c:pt idx="5">
                  <c:v>217.44</c:v>
                </c:pt>
                <c:pt idx="6">
                  <c:v>1478.82</c:v>
                </c:pt>
              </c:numCache>
            </c:numRef>
          </c:val>
        </c:ser>
        <c:ser>
          <c:idx val="3"/>
          <c:order val="3"/>
          <c:tx>
            <c:strRef>
              <c:f>Grafico!$A$6</c:f>
              <c:strCache>
                <c:ptCount val="1"/>
                <c:pt idx="0">
                  <c:v>SPESE PROGETTI</c:v>
                </c:pt>
              </c:strCache>
            </c:strRef>
          </c:tx>
          <c:cat>
            <c:numRef>
              <c:f>Grafico!$B$2:$H$2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Grafico!$B$6:$H$6</c:f>
              <c:numCache>
                <c:formatCode>#,##0</c:formatCode>
                <c:ptCount val="7"/>
                <c:pt idx="0">
                  <c:v>1411</c:v>
                </c:pt>
                <c:pt idx="1">
                  <c:v>998</c:v>
                </c:pt>
                <c:pt idx="2">
                  <c:v>132</c:v>
                </c:pt>
                <c:pt idx="3">
                  <c:v>554</c:v>
                </c:pt>
                <c:pt idx="4">
                  <c:v>616</c:v>
                </c:pt>
                <c:pt idx="5">
                  <c:v>635.17999999999995</c:v>
                </c:pt>
                <c:pt idx="6">
                  <c:v>1398.55</c:v>
                </c:pt>
              </c:numCache>
            </c:numRef>
          </c:val>
        </c:ser>
        <c:ser>
          <c:idx val="4"/>
          <c:order val="4"/>
          <c:tx>
            <c:strRef>
              <c:f>Grafico!$A$7</c:f>
              <c:strCache>
                <c:ptCount val="1"/>
                <c:pt idx="0">
                  <c:v>SPESE EVENTI</c:v>
                </c:pt>
              </c:strCache>
            </c:strRef>
          </c:tx>
          <c:cat>
            <c:numRef>
              <c:f>Grafico!$B$2:$H$2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Grafico!$B$7:$H$7</c:f>
              <c:numCache>
                <c:formatCode>#,##0</c:formatCode>
                <c:ptCount val="7"/>
                <c:pt idx="0">
                  <c:v>317</c:v>
                </c:pt>
                <c:pt idx="1">
                  <c:v>1430</c:v>
                </c:pt>
                <c:pt idx="2">
                  <c:v>1108</c:v>
                </c:pt>
                <c:pt idx="3">
                  <c:v>641</c:v>
                </c:pt>
                <c:pt idx="4">
                  <c:v>366</c:v>
                </c:pt>
                <c:pt idx="5">
                  <c:v>318.77</c:v>
                </c:pt>
                <c:pt idx="6">
                  <c:v>660.83999999999946</c:v>
                </c:pt>
              </c:numCache>
            </c:numRef>
          </c:val>
        </c:ser>
        <c:ser>
          <c:idx val="5"/>
          <c:order val="5"/>
          <c:tx>
            <c:strRef>
              <c:f>Grafico!$A$8</c:f>
              <c:strCache>
                <c:ptCount val="1"/>
                <c:pt idx="0">
                  <c:v>DISPONIBILITA' CASSA</c:v>
                </c:pt>
              </c:strCache>
            </c:strRef>
          </c:tx>
          <c:cat>
            <c:numRef>
              <c:f>Grafico!$B$2:$H$2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Grafico!$B$8:$H$8</c:f>
              <c:numCache>
                <c:formatCode>#,##0</c:formatCode>
                <c:ptCount val="7"/>
                <c:pt idx="0">
                  <c:v>5178</c:v>
                </c:pt>
                <c:pt idx="1">
                  <c:v>4997</c:v>
                </c:pt>
                <c:pt idx="2">
                  <c:v>4465</c:v>
                </c:pt>
                <c:pt idx="3">
                  <c:v>4046</c:v>
                </c:pt>
                <c:pt idx="4">
                  <c:v>4907</c:v>
                </c:pt>
                <c:pt idx="5">
                  <c:v>6706.71</c:v>
                </c:pt>
                <c:pt idx="6">
                  <c:v>7769.53</c:v>
                </c:pt>
              </c:numCache>
            </c:numRef>
          </c:val>
        </c:ser>
        <c:shape val="box"/>
        <c:axId val="60773120"/>
        <c:axId val="60774656"/>
        <c:axId val="0"/>
      </c:bar3DChart>
      <c:catAx>
        <c:axId val="60773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1"/>
            </a:pPr>
            <a:endParaRPr lang="it-IT"/>
          </a:p>
        </c:txPr>
        <c:crossAx val="60774656"/>
        <c:crosses val="autoZero"/>
        <c:auto val="1"/>
        <c:lblAlgn val="ctr"/>
        <c:lblOffset val="100"/>
      </c:catAx>
      <c:valAx>
        <c:axId val="60774656"/>
        <c:scaling>
          <c:orientation val="minMax"/>
        </c:scaling>
        <c:axPos val="l"/>
        <c:majorGridlines/>
        <c:numFmt formatCode="&quot;€&quot;\ #,##0" sourceLinked="0"/>
        <c:tickLblPos val="nextTo"/>
        <c:txPr>
          <a:bodyPr/>
          <a:lstStyle/>
          <a:p>
            <a:pPr>
              <a:defRPr lang="en-US" sz="1200" b="1"/>
            </a:pPr>
            <a:endParaRPr lang="it-IT"/>
          </a:p>
        </c:txPr>
        <c:crossAx val="6077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40933945756776"/>
          <c:y val="0.30374714285423471"/>
          <c:w val="0.15525229658792697"/>
          <c:h val="0.51707162522760453"/>
        </c:manualLayout>
      </c:layout>
      <c:txPr>
        <a:bodyPr/>
        <a:lstStyle/>
        <a:p>
          <a:pPr>
            <a:defRPr lang="en-US" sz="1200" b="1"/>
          </a:pPr>
          <a:endParaRPr lang="it-IT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2"/>
  <c:chart>
    <c:title>
      <c:tx>
        <c:rich>
          <a:bodyPr/>
          <a:lstStyle/>
          <a:p>
            <a:pPr>
              <a:defRPr/>
            </a:pPr>
            <a:r>
              <a:rPr lang="en-US"/>
              <a:t>Numero di soci x anno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N. di soci</c:v>
                </c:pt>
              </c:strCache>
            </c:strRef>
          </c:tx>
          <c:dLbls>
            <c:showVal val="1"/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124</c:v>
                </c:pt>
                <c:pt idx="1">
                  <c:v>167</c:v>
                </c:pt>
                <c:pt idx="2">
                  <c:v>199</c:v>
                </c:pt>
                <c:pt idx="3">
                  <c:v>207</c:v>
                </c:pt>
              </c:numCache>
            </c:numRef>
          </c:val>
        </c:ser>
        <c:axId val="77462912"/>
        <c:axId val="102866944"/>
      </c:barChart>
      <c:catAx>
        <c:axId val="77462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02866944"/>
        <c:crosses val="autoZero"/>
        <c:auto val="1"/>
        <c:lblAlgn val="ctr"/>
        <c:lblOffset val="100"/>
      </c:catAx>
      <c:valAx>
        <c:axId val="102866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77462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D97938-ACDA-4091-90DD-0195AE4827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94C119-EDB3-47C2-BA09-9062A20FF27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DCA00-812F-47AE-8B4F-6B56BB6D4B40}" type="slidenum">
              <a:rPr lang="en-US" altLang="it-IT" smtClean="0"/>
              <a:pPr/>
              <a:t>1</a:t>
            </a:fld>
            <a:endParaRPr lang="en-US" altLang="it-IT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32772" name="Segnaposto numero diapositiva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13089F-5262-4563-B798-A4AE48D43705}" type="slidenum">
              <a:rPr lang="en-US" altLang="it-IT" sz="1200"/>
              <a:pPr algn="r"/>
              <a:t>6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33796" name="Segnaposto numero diapositiva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B76478-2760-4411-9F9C-182ADACF5221}" type="slidenum">
              <a:rPr lang="en-US" altLang="it-IT" sz="1200"/>
              <a:pPr algn="r"/>
              <a:t>9</a:t>
            </a:fld>
            <a:endParaRPr lang="en-US" alt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34820" name="Segnaposto numero diapositiva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49C66A-9667-4284-A4B2-4CE87EB16F7F}" type="slidenum">
              <a:rPr lang="en-US" altLang="it-IT" sz="1200"/>
              <a:pPr algn="r"/>
              <a:t>11</a:t>
            </a:fld>
            <a:endParaRPr lang="en-US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rrowheads="1"/>
          </p:cNvSpPr>
          <p:nvPr/>
        </p:nvSpPr>
        <p:spPr bwMode="auto">
          <a:xfrm>
            <a:off x="609600" y="26035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55650" y="6021388"/>
            <a:ext cx="78803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 userDrawn="1">
            <p:ph type="ftr" sz="quarter" idx="10"/>
          </p:nvPr>
        </p:nvSpPr>
        <p:spPr>
          <a:xfrm>
            <a:off x="3124200" y="6092825"/>
            <a:ext cx="2895600" cy="6286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GB"/>
              <a:t>www.associazioneamuse.it</a:t>
            </a:r>
          </a:p>
          <a:p>
            <a:pPr>
              <a:defRPr/>
            </a:pPr>
            <a:r>
              <a:rPr lang="en-GB"/>
              <a:t>www.romaduenews.it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7BD1F-9822-44FA-9B5E-8CCF380D67FB}" type="datetime1">
              <a:rPr lang="en-GB"/>
              <a:pPr>
                <a:defRPr/>
              </a:pPr>
              <a:t>17/03/2018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www.associazioneamuse.it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084D-2D7E-49A1-9143-34472B58C86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0" descr="Lg_Amus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8450"/>
            <a:ext cx="194468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C643-2A7C-416B-9FFC-5F97E325DEF7}" type="datetime1">
              <a:rPr lang="en-GB"/>
              <a:pPr>
                <a:defRPr/>
              </a:pPr>
              <a:t>17/03/2018</a:t>
            </a:fld>
            <a:endParaRPr lang="en-GB"/>
          </a:p>
        </p:txBody>
      </p:sp>
      <p:sp>
        <p:nvSpPr>
          <p:cNvPr id="4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7F4F-A5A9-48DD-91F7-CFD594F7B37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5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www.associazioneamuse.it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968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DB49266-5AB2-4A89-B0C2-072520BD23CB}" type="datetime1">
              <a:rPr lang="en-GB"/>
              <a:pPr>
                <a:defRPr/>
              </a:pPr>
              <a:t>17/03/2018</a:t>
            </a:fld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www.associazioneamuse.it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6AE7709-29E6-434B-A2C3-50ECE16B379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6" r:id="rId2"/>
    <p:sldLayoutId id="2147483968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ma2pass.it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092825"/>
            <a:ext cx="2895600" cy="479447"/>
          </a:xfrm>
          <a:noFill/>
        </p:spPr>
        <p:txBody>
          <a:bodyPr/>
          <a:lstStyle/>
          <a:p>
            <a:r>
              <a:rPr lang="en-GB" altLang="it-IT" sz="1400" dirty="0" smtClean="0"/>
              <a:t>www.associazioneamuse.it</a:t>
            </a:r>
          </a:p>
          <a:p>
            <a:r>
              <a:rPr lang="en-GB" altLang="it-IT" sz="1400" dirty="0" smtClean="0"/>
              <a:t>www. roma2pass.it</a:t>
            </a:r>
          </a:p>
        </p:txBody>
      </p:sp>
      <p:pic>
        <p:nvPicPr>
          <p:cNvPr id="4099" name="Immagine 0" descr="Lg_Amuse.jpg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333375"/>
            <a:ext cx="3025775" cy="836613"/>
          </a:xfrm>
          <a:noFill/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005263"/>
            <a:ext cx="6316662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5786" y="1989138"/>
            <a:ext cx="7416800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GB" sz="3600" b="1" i="1" kern="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Assemblea Ordinaria dei Soci </a:t>
            </a:r>
            <a:r>
              <a:rPr lang="en-GB" sz="3600" b="1" kern="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AMUSE</a:t>
            </a:r>
            <a:endParaRPr lang="en-GB" sz="3600" b="1" kern="0" dirty="0">
              <a:latin typeface="+mn-lt"/>
              <a:cs typeface="+mn-cs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181350" y="3213100"/>
            <a:ext cx="26901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it-IT" sz="2000" b="1" i="1" dirty="0">
                <a:latin typeface="Times New Roman" pitchFamily="18" charset="0"/>
              </a:rPr>
              <a:t>Roma, </a:t>
            </a:r>
            <a:r>
              <a:rPr lang="en-GB" altLang="it-IT" sz="2000" b="1" i="1" dirty="0" smtClean="0">
                <a:latin typeface="Times New Roman" pitchFamily="18" charset="0"/>
              </a:rPr>
              <a:t>20 marzo 2018</a:t>
            </a:r>
            <a:r>
              <a:rPr lang="en-GB" altLang="it-IT" sz="2000" dirty="0" smtClean="0"/>
              <a:t> </a:t>
            </a:r>
            <a:endParaRPr lang="en-GB" altLang="it-IT" sz="2000" dirty="0"/>
          </a:p>
          <a:p>
            <a:pPr algn="ctr"/>
            <a:r>
              <a:rPr lang="en-GB" altLang="it-IT" dirty="0">
                <a:latin typeface="Times New Roman" pitchFamily="18" charset="0"/>
              </a:rPr>
              <a:t>LUISS - viale Romania 32</a:t>
            </a:r>
          </a:p>
          <a:p>
            <a:pPr algn="ctr"/>
            <a:endParaRPr lang="en-GB" altLang="it-IT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9" descr="data:image/jpeg;base64,/9j/4AAQSkZJRgABAQAAAQABAAD/2wCEAAkGBxQSEhUUEhQWFRUXFxwZFxcYFxccFxkfHRcYGxgXGhgeHCggHh0lHBcYITEiJSkrLi4vFx8zODQsNyguLisBCgoKDg0OGxAQGy0kICQ1LC0rLCwtLCwvLCwsLC8sNCwsNCwsLDQsLS8sLCwsLCw0LCwsLDUsNCwsLCwsLCwsLP/AABEIAOUA3AMBIgACEQEDEQH/xAAbAAABBQEBAAAAAAAAAAAAAAAAAgMEBQYBB//EAEcQAAIBAwIDBQUFBQYEBAcAAAECAwAEERIhBTFBBhMiUWEycYGRoQcUI0KxUmLB0fAzcoKSouFDU7LxFyRU0hUWJTRjc6P/xAAaAQEAAwEBAQAAAAAAAAAAAAAAAQIDBAUG/8QALhEAAgIBAwIEBgICAwAAAAAAAAECEQMEITESQSJRYXETgaHB0fCRsTLhBSTx/9oADAMBAAIRAxEAPwD3Giiku2Pd+lAKooooAooooAooooAooooAooooAooooAooooAooooAooooAooooAooooAoopLvj39BQCqKKKAKKKKAb9n3fp/t+n6OUU37Pu/T/agHKKKKAKKKKAKKauLhUUs7BVAySTgD1zWN4j9p9lG2lGeZvKJS3yJwp+BNWjCUuEQ2kbeivOf/ABTX/wBFd4//AFD/AN9cH2oFgzx2Ny0SHEj6R4TjJBAJGw55IxV3hmuUQpp8Ho9FVfAuPQ3cayQuGBHLPiX0YdD6GrSs2mtmWsKKKKgBRRRQBRRRQBRRRQBRRSXfHv6CgB3x7+griJ1PP+tqETqedLoAooooAooooAooooBv2fd+n+39e5ea7UO/LLG+nfY4Hkf5fp+ghuih7RdvrOzfu5HLSfsINTegP5QdxsxBNVH/AIrW4I7yC5jB5M8aAfSQk/Cq37JkjFsZmGbh5H72Qj8TOc6SeYyCGOOZY/Cd2x4gbiRbJGOjAkuiCfYz+HDn98jJ/dU+dIZoS1HwFFuuXfkJroh1yexnHkm4s5muSyWufwoAca8fncjn7/fpwN2uLezWIaYlVR5KAP8AvUkDGwGANgByHoKqeO3jDEMZ0u4yzDmiciR+8x2HuY9K9iKUVSPDy5Hle72I3EOMnUY4MFgcPIRlUPVQPzuPkOuTtVO8MiiRopplkcHUVkZRIcfnAwPTYCrCOJVUKoAUDAHlXdAo9+TnWocH4Nvv7/gVa8DhZY5rV3tXKKUkQsdiNhIhPiHnjB89XKtb2V7YyrKLPiICTkfhSr/ZTjoynlk/XlhT4az3ZvGiRP8AlysB7mAkH/WR8KseI8IW7hNuTpfOq3fODHJ0GeivjB+BG4BrPNBSVno6fUNS6ZPbsz00Gu1lPs44813aDvc99ETHKDz1LjcjzIIJ9SR0rV15so9Lpnpp2FFFFVJCiuE0l22zQC6M0hjuPl/H+FJL4J88DA+dCLFu+PU+VcRep503HyJPPJ+hx/CnA2BvQWLorma7QkKKKKAKKKKAKKKKAK4wzXaSzAc6A8w7WcNfhcrXtuy9zIw76BjgElsZU9Dk/DJ5g4FV2Y4lG/ea3AuZZGeRG2bc4RVB9pVQKBj15VJ+1jj0U729vFKjhZC0ulgQpUYCt6nU23pWVngVxpcBh0z0/r+vS8s8dPJSlHdrd96LLSPU4nHqqnseg4rKQy940kp/O5x/dQlE+YBb/Gah8GkvGfRZs8oU4YSYaJPQysQQR+ypqwi4JeW8aI1sZFVQNcLq5OOpQ6Wz8DXfHU45d69Hszx8+gzQTUVfsKqHLxKNSVGWI2IRScHyJ5Z9M5pjiHE1A0Fmhdiqfio0ZQMwVn8QA8Kktz6Ul+HNHHqjaCWNRzifBxsNk3H+qmaeSMbxqymj0WOcv+w3Hy25LHs/xSMTSBiUEgj0awV1MNYIBO2cFOu9akEjcbEbj+FYufgtxreBrfLBVLgvFpw+rGSGOc6Ttzq94HeabVWncLoLozM2x7uR0zqO7bKN+ZqNNlnkjc419zfW6bFia+FK/Tui27HP3fGL6NdkmWOdR6sqs5+Lyn5V6PXj9le3a3bX9vYyzQmBIwSQjFVWMmQJuxzpOBjcEcq9I7MdoI72BZ48gHYqwwykc1O/MfyNcuaPc74vzLiks2KzcvbuxWZ4XuEV4/a1ZVQc4xrI0ls7YBJ2O21TuG9o7a4YpFPFKQMkI6sQP3gDt8dqzcJLsT1Isy2D6H6GkjmVPI7j+I/rzrjHGx3U9fL0P86jyykbc2Hs+v8AXI+8GoSKt0OPNhR1IbHyOCfr9aWhwxJ54H6tUMtz9Rn+GP0+VDS8z5j/AN386t0lOslK2VUefP8A6j/XrTuct6L+v/b9ahCTf3DA9f68IpxG2xn1Y/15/pUOJKmSkbO/Tp/Olo2fdTIbV6KPr/tS1bPLYefnVTRMdorgNdqCwUUUUAUUUUAV5x9oN5Lc3cPDopDGjoZZ2X2tGWAUH1KMD716agfR684+0Wzkt7mDiUSF1jUxzqvtd2dXiHu1ufeVJ2BI0x3brmnXuNrV8Eex4faoWghse8jVhHJKVhIzpBOTIwdgoZckDbOBnGBmJ+zzC++5ISIm/FDZyyQ/mUE9Qw0A/vA1qLG8gmZ5LW/7sSkO8f4JOrSF1BJFLKSFAPMHGRzydEbZO87zSO806NWPFpzq058s74rgllcH4vrfPnudsVa2/UcsbVIlWONQsajAUclH9dedTLoOVxEUDdC4JUeukEFvdke+uW/OmeIzSRKHjQyAHxoMa9PUpkgEjnpJGRnflXNG5P1LT2GLeO5HhuDDOh28ETIVztko0jhh57gjyNQON8F4ZGve3MFugzjVoCknBwAUAYnAOw8jU+y4x3zBY4JwPzPLG8Kr6AOAzt6KpHmR1o/tTA+5qxGdE8bY89mGPjmunEpPKova/LYxddLfJleITWLn/wAnZSv/APkeaeKL0IGvUw9NqrbTs794eVJHgtwiIxZYy3tGQaQXcNjwMSS3lt5bLhHYoyrrvJJMn/gxNoRc/lZx4mYdSCBknnzp2/4dwe0dY5YFLkagGhuJzgkjOrS45qds5rvjqoxfTC37b/3+DF4ny6RV2vaeZQdHFCVzz/8AhUmn4MDionAIJQXjs+LKpJMjJ92Kkk4BbS6k45Db0qbxV+GiKWW0k+63MSF1QCSFpCBkIYHAEitsNlzvzpu8NyNNzKkUbRqUhQMzFpJykaB8qAqgsMjfka6ISUo2tn5NL8GM1JSrleZUcS7PJGRHPf2YYyNN40cSEuFDZ22Q6AcbDOTVxa8AuY5/vFtcWELtHoHdxskRBw2QGVlycDfPQVD4VZOy6+7llR/EMd8BKD/xpdBHeO4OrxZChgqgAZLttwNZZ9Bso1WIK7r93AZmbPdqxK6tGAzEZwfCNxkGHl7X9CaLDsr9pKLDIL+ZNYchVCnddK7+EFcaiw+Hzsp/tGt1AKx3EmSArCI4Yn2UBYjOeQHP31OgeZPYh0f3YdP6DlVEy3t5cNMqyMsDNFFg4CsNpnGTs2rMeegTpk1Xri3dFHjRZDtNeSDMXDLo5/5gEf8A1VD4hx7iiaQbFEeQkRxmZHkfbchVPsqNyxIAyMkU8eFcRbmsp98q/wAXrA8c4s6INLkSTjW75BxCGPcRDO2ltJlYfm1oDkDFXxzc3SSI+DA2cHHuIhtjYTn/AJEM574+YXJ0kgZ2Ga1fZrtBHeRa0yCCQ8ZGHVhzVh7/ANPfWE4nYErBO8Rh+8JrePGkJKpGtlGcqH1BwOYIcnBNK4TetFfQTZP45a3nOw1Oiq0Up82ZWVSfMOetQn1OmRPGkrierq+/i3PRR/W/6VJGTz2HkP4moMbY6gfr9dj9akoV9WPuJ/hgVzyRMGSFYdPp/Ol02rHyI9+P4U4KoaoKKKKEhRRRQBSWUHnSq4xoDyv7TOG8PQd0lvm8m/slhXxZz7TBcAjIwcgk745Eiy4ba8WMKaobUMFAPeTPrYgczoQqpPvNR+xKie/4hcuMukvcJnfSqllbT5Z0L9fM16P3q+YrXNTShJXXmINx3RjeB8X7yR4ZY2guIwNcLEHY8pEYbOh5ah12IBq7qm+0eHu44r+MeO1cFsfnhchZUPpghvTTUdO2EC4Fws1qx5d/C6KfdIAYz79WK4Mumf8AlBbHTDLa8ReSNoGcEjqAMkeoHM+4b+QPKsvxy/jurizgjkWRRK80oUg47lPArjmv4jqcH9ipMvaSScleHxCUZwbmQlbYdDowNUpH7u371NWHAZRdC5muO+k7toyBEiKNRQjTg5AGk+0WJzzHWkIrHvLZ70u/H0Lbye3Bp4xgCq7il1dqwFtBFIpXJaSdo8HJ20iNsjGDnPX0q1EZxnp/X8qqON8LV8yy3M8EarhtM/dRcz4mO2++M56Cs8UfErX9/aiZvbYzXbC6uTaTLd2cR1LojmjlDrE7kLGxDqrrhmG65pPamFvu8YJyVmgDN/jCav8AMwPwqk4jeo8kUdmb+6g1B2R9bxSsvii0M416e8wSzELgZwam9puz6x2im4ld72dlQnvnEZLsO8QJnR3SKTvjoDnevXglj6E9rf73dHK7lbLDhXbW5WGJVEQAjUAFG2woGD4uYxj4U5wHj8hmu2YIXeRGOzYx3KKuBq2GUbbzzWYlhmjmEEWmaWQlgRoaNxnxyyAMGgY5yxyyM2dIBJqy4lwubh8ZvJbiAsQFMJjKrIAc6I31aiwyx1FdhnOBRpJ1fPBVJtWa9ePSfsp8m/8AdWc7MdrZoIO7VYz+LMSSGzlriVmzhvMmkJ2sschZDJA5/LKjg/6dQ+NVAeH7xIkUsbpIxkiKsrbtvLGcHIYPlgDzD+hp8OSTTRFmru+3c/dv+HH7Dftfsn1qo4dwy2tyt3MDPJiGK0tlxqZkt4QuAeeNjqOyjfng1Ga1PpVXdRS90ggiZ53C2TuDlo9C6QAOS99CIm18sLIDjnVsW+1gv73ib3Nsksjq7G7bBT+z0rBIpWLbJjDFQCfaI1bagBT3Oc2+P/XW2P8A+2r6FfpTksqRpFDGQ8cCFda+zI7sGmkXnlS2AvuOMggmbwWxMt9DFg/+X1TT9QskihY4j+8qIpOPzBxVoV17cFZuos9Ptzy9nl/XKpyavNfkf51DiGfI+/p/XqBUlAvVSv0HzG1ZTM8ZIAbzHy/3pQptV8ifnmnBWRsjtFFFCQopDyADJ2rCdoftHjRjFZIbmXzX+yX1Z+R+G3qKtGDlwQ2bS/v44ULyuqKBksxAA+JrznjX2hTXBMXDU25G4kBCj+6pG59/+UiqK44fLcnv+IzawPEEzphT1xtn3/Mmizllu9UdihSFAQ1wRgDppjG2+/TcbZ05BO0YJcb+vYh+pY9hZ2tbi6ikbvHlRZi2MZk1uHBxyJ1hsc8Vtm4vLFG0kgSNFGSzYUAepLCvLrfhpt7sfcwXkt07xidy7ahqQnkCyyKB6Z671ecNaS8umF+sqSKO8t4m8MWkMVZ1jI8TKcbt55AFVzJJdb+ZaC6nSH+M8Wa9ilCxFItJEk08tykTKwI8FsjgyZ5DOAcjFM9muzEpQi7nnkhJBS2kd9JA5GVNRA8+6Bxy1ZOwuLyxMrHvTqMIDRjGBncmQ+bY2A6bncnIsez+dLZ3wRj0zXDPVS6KjsdMcST3J8cYUDOB0A2AGOn+1Jv7+OCJ5pGAjjXUxG/wHmxOAB1JFRYoVkllL7hdhk4AG+5PQAD6mqrh9uL2UTJHmzhcNCpyPvMqkjvjn/hJk6B+YgnoKyw4Ot2+FyTPJSKvjXZ+6+6ScSEksN4T3rIjsAkAGFgIBwdC+M55tr8xSewvDFvIlurwvcya2Kd87uiBTpGmNjoByGOcVoe0faCYsLSMKskow8mzLAh21FTsXbOwPv5c6z7PJNFlHGiE4BYEsPzSO2/+b1rt1GSXwqWztfwY4kuq2aUcXg1FO/i1KdJXvUyCNiCNWxHLFUUXAYJpGkuporuVshQe7McaZJCRxamx6sSScVTduraJlhuDEqhJmSfSMag+lizEAE7RuMnzPnVtF2K4U6LqiwSBk6pefXcNVMeCKgpKTViWV9VUL4o9pwqJ5I4YlkfCpFGqq8rflB0jOkE5J6dMkgVzsv2NeZlvOIky3DYZUf8As4eqqsfLI29AR1PiL6di7a0lWSGM6mYHUXJyRyAGduZ39a1dzdsoQFPE22kH18/LlW0Kxqou2+W+TOcnPkRdWaOCrKJByOoZX3Y5H3fOs1xDsLYy84EX1TKfIIQD8f4VpYLss/dsmjbOxyD6A+W30qMLxnJKR6lBwPEBnp9f0q8ZtHPKHkYe47BqjAQXc0RPsqW1p8FwPqagydluIROWR4JwV0SJImFmTmEkjA0sAeRyCCTgjJrf3a4nizthcn653+dPWc3eMQq+ED2s8z4eQx61qsvmivjXc8/t+E3rN+DZwWjZ/t3ledkyD4olZmCNvzx8RWy7M9n47OLQmSSS0jk+NmPN2Pr/AC586uUTl6j68/4/6adRevUbMP6/rBqsp7UifFLkFQfm+DDb/t+lSV1D94efX+RpCjTy3U/T/anFXHLl5fyrBs2ijqgHcU5XBXaqXCsd2u7XPDKtrZx99dOMhfyoP23ORt6ZG2dxtnWXMulSx6DNec/ZtB30dxfMSJLqRtLbakRTpUDPkQf8i+VRPIsWN5H8vdkVboZ4h2Zup43fid+4iClnitkwulRkjOnLjAOxRj5HlVFYRcPOHg4bNcQA/iTySE4UbF0g1HXjckKqnY7V6L2cvmlhxLjvoiYpxsPGuxbHQONLj0cVVdpbAWxN7ANOnBuEGyunIyY5B0G+eqgg5wuOXDrJTyPHlb8lTpfSvkzRxpWjN9vuzVqll96s0UAGNtMbN3MqkgAlQcc2HiXBwTv5bziUqQcNd4IwEWEsiKMDAGoAAch/Os+1grGW0HhgvIXkj28MUoKl9I8mLpJgfmRz1rLcT7VSQcNfh06GO5QCHcHQYsEa9XUaFKZ3yWDDO4Hbp1Jr4cnbTv1p/gzn5mk+z3hZFozOD30570uQd9zpXPzOPNz5VL7aSwtEjyuba4ibXBJpLENjBUKN5EYbFRzGPKqe245P3EVvYqYoo41T7xKv4jYABaOE8snJy/n7NV3DLJp5W+6g3EucSXczM0SeY1/nI38EeANs4rVx8Tb/AH3BccK7SCRWMymGdgAI2BCnbmjHY+ZXORy35m5s+IRW8bvcSLEuRu50526A7k+gzTvBuxdsgP3gC6kcYd5lUjH7KR+zGvoN/MmrLh/ZHh8D64rSFXByGEYJHuJzj4VyywYm9rNviyML2j+8XNtcSxpLDaMurJUiWfB/Mh3SLmQDu2RnbaovCeOXFjaIk4d4JI1a3c7MuUDdxny2wB0HLIGlfUe03Dzc2lxCuzSROq5/aKnTn0zisv8AZ3NDecNjglRW7oCKSNwDjRsuVI6qFPvz5V1Y2lCq2RjJu7KbszAJII5EUmSR9U79dZIyCM5AUbDpipvYFSsCZBA0BScdVYq3yINM8e7OzcNla6sE1wt/b2w5YH5owORHkBtvzGwOzXEkkZntT3kEra3jyolt5G9slSd42PiyM4YsRqDeHj1GOSTa3T3/ANP7HRiknRdvwwTRXEMitiTYY2Ocko6nzVgCPdVX2GvJJbMwvGzSxOYi5XfwkdfQELv5b1pmu0ijMkhCpGCzMeQC1SfZFbt93mnYEfebiSYA+TED9VNW0rbxSvjaimdVJGm4jbtoiwCxTGQOfIfyo4gjMYpFViAd1/Nz8vnVtXKuZlQkbSThtDKirg6hjPPb6/SmrItEWUxuwDZBUZByMfp+vpV5ikFcD1qSKKS9tzI6MUOkjfblzABIp7h0LRyGMglcEq2NuanGatHXYD1H0/7V1h4h7j/CllaGAnhPmpOPgSf0NOnYgjkdj/A/wpSDc+u/0x/ChU2xSyUjijB9D9KWq4roFdqCaCiiihJV9pZ1S1nZzhVjck+gUk/SvJuy/FporSFBqjMWO6wRoneaUFI3A6YYjB6SahuARuvta7z/AOGTd3z8Or+73iav9Oc+mazUXBC/dPBOUh0pKmkZZZFiVImHQpgKSh6r6nEZp444l18N/wBfmy+KEpN9JqOMWckcv3q2XW2As0IOO+QZ0smdhKmTjOAwJUkeEhN7xEXVnP8Ac9M0mhk7pjpYMRho5FbBRsE7NjfFQh2pcqsYSMXSlu9jZiF0ohbvUPMo50gHfTrbOShBkcVukNut3BGouJ4444HKDvB3+jQGPPC5DkZ/Ia8hY5KUepb7V/v08n5FmYDifGZrR4DPPEZrfwpbxFiqkoFJuJR1xzjUEnzHOkDiiuxuboXFw4BIfuSIUHPTGM6UHqd+pPOtzwm2hhWRbQW8awtokldDLO7g4ZmCsrZLciWJYk4GMZshxsxrI0rxuqQfeA8epcpgnxRksVzgYOo532Gnf0nq6e0LfF8fb6X7lOk84VXvotTuYoWzpjjIyQCRmRiN9wfCBjl1q5s7CUIq/fLpUXZVjeONQPIBIxVZ2Wk1WsZzlvFrP72slv1z8RWjtGyvur2oxS2o8TLqMnxGrGWuby0gluI7sypCFJjuUEhbU2AFlUo4OdsHOc1Gg+0e/uE1W8NtscNuzMP8JdB7t8Vzts//ANOkjHOeeGIepBaQD/RVp2t7FsCt1Y4E4UB4/wAsoAHPybAG/XA5HespLGpeJfux3YpTlhTT3M3e8Wln/wDv7i40nnHo7m3x1DPEWBH96SrF+BjUk/DmW1uFAGgbQTAfkZeSscc/ZJ8iQwr7DiEdwrIQVfdZImyHHRgRzx0+O+K0FuVwAMf16Vqorjg4nqMkZeL5rsXHZbtqlwxt7pDb3S7NE+2o+aE+0OuOeN9x4j3j32e29w/fRM9vNnPeQtpJ8yRy36kYJ86gzcGh4iohnBEiDMM67SJjfGeoB3wfLocGrD7L+LS3Fn+M2qSN2jLftYwQT64I36kZ61yZI9Dbjt6HpY5rJFSRWR/ZxJKQLy+muIwc93llU4/a8TZ94wfWt9a26xqqIAqqAAAMAADAAAp2isJTb2Na7nGbFZPisiyzEdzK6K2GdS75wAdCAEqvPfl15HetYar7VyijRFhDkgKV6nOrBxz51UkreB3mlpFwyRg5xJID3YAAxkk7kndQSF2ycnFXkd2jMUVlLAZIBBIHmfKqabg8DZykq554Bbow5jVz1Hfn5EVHl4VEMEzHYl8FQGOGDLzwSRgLvnbYY3yBp8UYrN23DrgqHEp1FtRUucez1wWySeag4AJA5DCJpLsF0BLMSCSNPhXBxjGnmwPqAM4zgkDUUVmJLu4EmqSNjp2QeLQCSRrIXOokAnmcalHmatuE37y6w6BCpxsScnG/MDHSgLGiiigCiiigI99aLLG0bgMrqVYHkQRgg/CvKrFn4XN9zuT+AxJtpjyGTkxueQO/PzOeTbeu1Wce4JDeRNFMoZT8wehB6Eef8yKSjHJBwnw/p6kwm4S6onnParh8srlETUs0aQ6/+TiR2lZsEHDRucYPNAu2oVbWNxNPexJOkKpbRmbETO2WbVFGSGVdPh77CjPLnyqokhvOFnRIkl3aj2JEGZox0Vl6gfL1GyhrgPbNI3uJGtbt3lddKpEGIjSMKgPiG+oyMcZ9vrXK9PqFHpUU0ls13v8ArY3nPHJdSe7+hPjigmtlnd1TwFzOjqNGs63BfddOpjlGyvmDWa7Qt3cDRQqwe7IxnUJWt7dWcyvqGrLyGQjI3jQDGBgX00l1dyiW34VFFJsRcXQGoHoxQAMSM7N4sZqm4mrwTyRpKbriMqFZp2wEt0YDIRRsGII36AjAGrSenSaacZXN+tXx/Hr/AOGWbPFrj5jPZe3IRpAVVJWLCJckJuQMMT6Yx6CtLZDc+VQOFcOWONIgThRuRsTvknblufrV5w7h+c+IkIpY6mUbdcDZR/eI2HnyPrWl4mfPyvLkbXcpuPjXLw+HGdV53npiMR5+kv1r1mKPA8z1rzLsXbScSuheyYW2gLJaxjODzDPkgE+pO5by0kH1CuLUSt0evhh0RUTDfaT2WjlgkuI4z95jXUrJkOcbkbe14c4HPkBisf2auBLChDl22DksSQ2N/d5j0r1PtbedzZ3En7MTsPUhSQPiRivLOx1oqQQkgatBIbAzhmLAZ8sNmttO247nNrkulGu4Vdd1KrnkDg+47E/Dn8Kj/Z+/3S9vbBtvxDPCf2kcKNvcNA9SW8qg3E8mPw1XA5ySEqg9QoGpv9I32JrMXXGria4geGMTz2rALNah2R4zq1Qvs2MZKg5Ozv1wa0zQT3K6Nypx+Z7zRWN4L9oltK4ilEltLy0TroJ6Dflv0GQT5VsEbPKvPlFx5PQTE3EmlWbyBPyGagXCsqxopI0rvj0AH86lcQ/syP2sL/mYL/Gm5WUyEFgPCNsjP5iaqSRInmGcMMD9oD6YFKXiEnVVPuyP50k3DS47hMAHdnwFOOYHM59cU3fxTKMqEA64clvhlQMfGpA+JFbdoM+ZAU/UgULPF5yL8Xx8gSKjjiwCnGQf2TgH+9129RtmpYhB8vjQCtfhZllY6QTghfLO/hBqdHnAzzxvVdoAjcftMF/zaV/ias6gBRRRQBRRRQBRRRQCSua53Q8h8qXRQikZnt52g+5WrOoBkbwRLjmx5bdQME466cda874Lw8woS51SyHXKx3JYkkjPXGT7ySetWn2mXDzX9tDFG0phQzvGuMkalUEZIyQVO3XI86gRXbu2iO2uWf8AZMLpj+874UD4n4124nGEd36s4dXHJJKMVsW9ouBnqag9rrgx8PuCjDvHCx4PMqzDvCB1BGF2zgMc+dTrfg3EWA8NrAP33klf5IFQe4MfjRxLs/xDuJoytpdJJGVKjvI3VuaOuoshZWwRkrv1FQ9ZgfhU1f734KYNJkhJSkjb9lYYUtIVtyGiEa6GH5hgYb3nmfUmrevOPsj4sFiaylJSeF2/DfIbSTqzv+85G3Lw9GGfRq58sakz0I8GD+2K9K2QhX2p5UjHz1fLwY/xVl7icQqkaKXc4SKNfacgbAeQAGSx2Ar0Dt12Y+/wBA2iRGDxvjOGGRvuNsEjntkHpisPa9nOK2srT93bXLlAhwzBwoOSEJEark7nnmtoT6cXh/y8nsc+XCsk11PYuuF9jxIFkv379uYhBP3dPTT/AMRh+0/yFa2FAgCqAqjkAAAPcOQrCDtbcxf2/DblPWL8UfPCr9TS1+0q2Ht99GfJ4hn/AEk14WfFrckuqcW/bdfQ74RxRVQao1nGuDwXcfd3ESuOh5Mvqp5j4Vl+z/EJuG3aWU7ma3lyLaU+0pH/AAn+gHvXGxwrT/aNatshmkPRUiOT6AEgU1aWdzxO5t5Hga2tYJBKO82lkYEFfD+UZUemM7nO3Too6mMunJGod72/j5kZFBR2e56XdnJjHm4+isw+qiqy/sWkdmGOeB8AB5eeanzyqskYYgDSxGSBv4AOfozU3dZWN2Uq2zEcxzyR553PpXUZkWGM/d41H5jqPuOpv1IqFcRFdgxT1GcfLl86tbiVI2RWOAqYGx8wB8PDVDxri5bKqABnY9cD0qQJSTPhkGR+0OY9Rj9R8qmPNIhDatabbjHL1A/6ht12qvkvkHs5Pwx8amICFyp25lcfXH8vrQguonDJFjk76h7vE4/QVYE1jluADkakOc+EnBPn4efvIpUtxqViWZ9Izhi2NhkeE7fSlEmujkDAEEEHcEHII6EGlU1axaEVf2VA+QxTtQAooooAooooAoopDvjlzoDzftvay2t/HfpGZIjEYplX2lXVq148s4P+DfGci84Dx+C4XVDIsg649seWpDuB/W9asRDrvnnWS499ndrO3eR6rebmJITpOfMgbe84z61jn00M9NupLa/yWhNxVVaLpZAeRFLBrEScI4va+w8N6g6ONEp9Ac4+LMaYbtZNHtc8OukPUxgSqP8AEML9TXnz/wCP1Ed4pS9n+aZqp433on9v+DCVBdQHRd241oy82C5LRnz2zgHqSOTHOq7JcZF5axTDYsviHkRsw+DAisDP24SRWS3tbqSUghV7oYBOw1aWYgfD5VsPs54O9pYxRSbPuzDIOCzM2MjY4zjbbavR0sc0cLWZVT2MsnR1LpZp65iu0VqVEsgPMUkwr5CnKKWRSGxAo6ClhcV2igpHCKg31snhwq6i6jOBnZgx39ymp9Q7uQCSPUQAoZyScAYAXf8Az0JId/Z947MWxgBeXkM/qxrNXtg+rbDf15VqJJo8EiU4JJyANO/7+nH1qqZSTqUh16Ef1g/D5VIKDTUg3rBccznYnyxyq0eBX3I+PI/176qb61K+o86EErTz8vr8KkWcerSP2pB8tQB+imqdbhgck58xV/wZPxIvQFyPLw4P1egRqqKAaKgkKKKKAKKKS7Y5c6A4745c6ETHv6mhEx7/ADpdAFFFFAcxXCgPMZpVFAI7oeQ+VKxXaKAKKKKAKKKKAKKKKAKZktlZgzKCy8ienu9dudPUUAiRciqO9tdyy+FvMdfeOR+PwxV/TMtuG50BnFlBOG8L8gfyt6f7HfyJ3qNdDow2+Y+f86urvgurOD8CKr24TcJ7Olx5E7/BufzzUgrHiXGwXfYbDrsKv+Bp+I58lAH+InP/AEio8HCpid0RPXVqPyCjPzFXPD7IRAjJJJySdumNh0FCB8jHu/T1pwGimyMe7r6etQSOUUUUAUUUUAUUUUAUUUUAUUiaUKpZjgAZJqDDxqJkd9RAQAtlWzg+yQMZOemM5oCxoqFFxSM41N3bFtIWTwMT4dgGxq9peWedcl4tCI+8Dq6aguUIbLMQFUY6ksPnQE6iq+LjMJODIqnwgq/gYFs6VKtg6jpO3pTg4pFq0iRCckbMCAQVBUno2XUYO+9ATKKq7zj0UTOHLDRszaTpB7vvMZ89G/0pyfjduiF2nj0hWfIdTlUzrIAO+NLcvI0BYUUzBdI5IR1YqcMFYEg+Rxy5H5Vya8jQhXkRSQSAzAEgAknBPIAHf0oB+iog4lCdhLGSV1AB1JI8XiAzuPC2/wC6fKo0XHYmC6SzFoxIoEb6ipZVG2NjlhsdxnJxQFpRVQvaKAhjqbCgknQ3NQGZBtu4DDwjf5GlTdoIFWVi5AijSR/C3J9WjG3iJ0kYGTnA5mgLWiosF+jOUGoMATupAIB0kqSNwDtUqgCiiigCiiigCiiigCiiigCiiigCiiigG7mIOrK3IjB8/garYuBosbIXkbUAAWYakC7ro2wMHcbdB02oooBm57PCTSZJ52Ktq3MeCQ8bAadGkAd0B4QPaY8zmnU4IgiaJXdQdG/gJ8CIgGCpUgqgyCDzPLbHaKAh/wDyrFp095LgxmJh+Hgo2da40eHVkDw4wEAXTvl4dnY8xkvITCcxex4ANICghNxgFctkkM2SaKKAfn4JE5mLL4pgVZ8LqUGMRkI2MgYGd87k1FvezMcveZeRRKDrClMZKyKCMoSMd4SN8bDOd89ooCVacGRC+Szhxpw2nAGtnwNKjq555PL4l7wZJCTqZQyd2ygRlSAHC5DI3LvG9DtnIyDyigIdnwIRz6u9kYIkZCtpOSJLpss2nVgd7gAEABRzqTJwJSiqskqaYzEGUrq0s6M25U7nQBnyJ64IKKATD2ejVtWSToKDwxLgFFTI0xjfSoGOXpywXXZ6KTVqL7xJHkOVICCUKwK4OrE75zkctqKKAk2HDBE7v3kjl8e3oOAPZUMFDYGTgEnmTzJJsa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22534" name="AutoShape 11" descr="data:image/jpeg;base64,/9j/4AAQSkZJRgABAQAAAQABAAD/2wCEAAkGBxQSEhUUEhQWFRUXFxwZFxcYFxccFxkfHRcYGxgXGhgeHCggHh0lHBcYITEiJSkrLi4vFx8zODQsNyguLisBCgoKDg0OGxAQGy0kICQ1LC0rLCwtLCwvLCwsLC8sNCwsNCwsLDQsLS8sLCwsLCw0LCwsLDUsNCwsLCwsLCwsLP/AABEIAOUA3AMBIgACEQEDEQH/xAAbAAABBQEBAAAAAAAAAAAAAAAAAgMEBQYBB//EAEcQAAIBAwIDBQUFBQYEBAcAAAECAwAEERIhBTFBBhMiUWEycYGRoQcUI0KxUmLB0fAzcoKSouFDU7LxFyRU0hUWJTRjc6P/xAAaAQEAAwEBAQAAAAAAAAAAAAAAAQIDBAUG/8QALhEAAgIBAwIEBgICAwAAAAAAAAECEQMEITESQSJRYXETgaHB0fCRsTLhBSTx/9oADAMBAAIRAxEAPwD3Giiku2Pd+lAKooooAooooAooooAooooAooooAooooAooooAooooAooooAooooAooooAoopLvj39BQCqKKKAKKKKAb9n3fp/t+n6OUU37Pu/T/agHKKKKAKKKKAKKauLhUUs7BVAySTgD1zWN4j9p9lG2lGeZvKJS3yJwp+BNWjCUuEQ2kbeivOf/ABTX/wBFd4//AFD/AN9cH2oFgzx2Ny0SHEj6R4TjJBAJGw55IxV3hmuUQpp8Ho9FVfAuPQ3cayQuGBHLPiX0YdD6GrSs2mtmWsKKKKgBRRRQBRRRQBRRRQBRRSXfHv6CgB3x7+griJ1PP+tqETqedLoAooooAooooAooooBv2fd+n+39e5ea7UO/LLG+nfY4Hkf5fp+ghuih7RdvrOzfu5HLSfsINTegP5QdxsxBNVH/AIrW4I7yC5jB5M8aAfSQk/Cq37JkjFsZmGbh5H72Qj8TOc6SeYyCGOOZY/Cd2x4gbiRbJGOjAkuiCfYz+HDn98jJ/dU+dIZoS1HwFFuuXfkJroh1yexnHkm4s5muSyWufwoAca8fncjn7/fpwN2uLezWIaYlVR5KAP8AvUkDGwGANgByHoKqeO3jDEMZ0u4yzDmiciR+8x2HuY9K9iKUVSPDy5Hle72I3EOMnUY4MFgcPIRlUPVQPzuPkOuTtVO8MiiRopplkcHUVkZRIcfnAwPTYCrCOJVUKoAUDAHlXdAo9+TnWocH4Nvv7/gVa8DhZY5rV3tXKKUkQsdiNhIhPiHnjB89XKtb2V7YyrKLPiICTkfhSr/ZTjoynlk/XlhT4az3ZvGiRP8AlysB7mAkH/WR8KseI8IW7hNuTpfOq3fODHJ0GeivjB+BG4BrPNBSVno6fUNS6ZPbsz00Gu1lPs44813aDvc99ETHKDz1LjcjzIIJ9SR0rV15so9Lpnpp2FFFFVJCiuE0l22zQC6M0hjuPl/H+FJL4J88DA+dCLFu+PU+VcRep503HyJPPJ+hx/CnA2BvQWLorma7QkKKKKAKKKKAKKKKAK4wzXaSzAc6A8w7WcNfhcrXtuy9zIw76BjgElsZU9Dk/DJ5g4FV2Y4lG/ea3AuZZGeRG2bc4RVB9pVQKBj15VJ+1jj0U729vFKjhZC0ulgQpUYCt6nU23pWVngVxpcBh0z0/r+vS8s8dPJSlHdrd96LLSPU4nHqqnseg4rKQy940kp/O5x/dQlE+YBb/Gah8GkvGfRZs8oU4YSYaJPQysQQR+ypqwi4JeW8aI1sZFVQNcLq5OOpQ6Wz8DXfHU45d69Hszx8+gzQTUVfsKqHLxKNSVGWI2IRScHyJ5Z9M5pjiHE1A0Fmhdiqfio0ZQMwVn8QA8Kktz6Ul+HNHHqjaCWNRzifBxsNk3H+qmaeSMbxqymj0WOcv+w3Hy25LHs/xSMTSBiUEgj0awV1MNYIBO2cFOu9akEjcbEbj+FYufgtxreBrfLBVLgvFpw+rGSGOc6Ttzq94HeabVWncLoLozM2x7uR0zqO7bKN+ZqNNlnkjc419zfW6bFia+FK/Tui27HP3fGL6NdkmWOdR6sqs5+Lyn5V6PXj9le3a3bX9vYyzQmBIwSQjFVWMmQJuxzpOBjcEcq9I7MdoI72BZ48gHYqwwykc1O/MfyNcuaPc74vzLiks2KzcvbuxWZ4XuEV4/a1ZVQc4xrI0ls7YBJ2O21TuG9o7a4YpFPFKQMkI6sQP3gDt8dqzcJLsT1Isy2D6H6GkjmVPI7j+I/rzrjHGx3U9fL0P86jyykbc2Hs+v8AXI+8GoSKt0OPNhR1IbHyOCfr9aWhwxJ54H6tUMtz9Rn+GP0+VDS8z5j/AN386t0lOslK2VUefP8A6j/XrTuct6L+v/b9ahCTf3DA9f68IpxG2xn1Y/15/pUOJKmSkbO/Tp/Olo2fdTIbV6KPr/tS1bPLYefnVTRMdorgNdqCwUUUUAUUUUAV5x9oN5Lc3cPDopDGjoZZ2X2tGWAUH1KMD716agfR684+0Wzkt7mDiUSF1jUxzqvtd2dXiHu1ufeVJ2BI0x3brmnXuNrV8Eex4faoWghse8jVhHJKVhIzpBOTIwdgoZckDbOBnGBmJ+zzC++5ISIm/FDZyyQ/mUE9Qw0A/vA1qLG8gmZ5LW/7sSkO8f4JOrSF1BJFLKSFAPMHGRzydEbZO87zSO806NWPFpzq058s74rgllcH4vrfPnudsVa2/UcsbVIlWONQsajAUclH9dedTLoOVxEUDdC4JUeukEFvdke+uW/OmeIzSRKHjQyAHxoMa9PUpkgEjnpJGRnflXNG5P1LT2GLeO5HhuDDOh28ETIVztko0jhh57gjyNQON8F4ZGve3MFugzjVoCknBwAUAYnAOw8jU+y4x3zBY4JwPzPLG8Kr6AOAzt6KpHmR1o/tTA+5qxGdE8bY89mGPjmunEpPKova/LYxddLfJleITWLn/wAnZSv/APkeaeKL0IGvUw9NqrbTs794eVJHgtwiIxZYy3tGQaQXcNjwMSS3lt5bLhHYoyrrvJJMn/gxNoRc/lZx4mYdSCBknnzp2/4dwe0dY5YFLkagGhuJzgkjOrS45qds5rvjqoxfTC37b/3+DF4ny6RV2vaeZQdHFCVzz/8AhUmn4MDionAIJQXjs+LKpJMjJ92Kkk4BbS6k45Db0qbxV+GiKWW0k+63MSF1QCSFpCBkIYHAEitsNlzvzpu8NyNNzKkUbRqUhQMzFpJykaB8qAqgsMjfka6ISUo2tn5NL8GM1JSrleZUcS7PJGRHPf2YYyNN40cSEuFDZ22Q6AcbDOTVxa8AuY5/vFtcWELtHoHdxskRBw2QGVlycDfPQVD4VZOy6+7llR/EMd8BKD/xpdBHeO4OrxZChgqgAZLttwNZZ9Bso1WIK7r93AZmbPdqxK6tGAzEZwfCNxkGHl7X9CaLDsr9pKLDIL+ZNYchVCnddK7+EFcaiw+Hzsp/tGt1AKx3EmSArCI4Yn2UBYjOeQHP31OgeZPYh0f3YdP6DlVEy3t5cNMqyMsDNFFg4CsNpnGTs2rMeegTpk1Xri3dFHjRZDtNeSDMXDLo5/5gEf8A1VD4hx7iiaQbFEeQkRxmZHkfbchVPsqNyxIAyMkU8eFcRbmsp98q/wAXrA8c4s6INLkSTjW75BxCGPcRDO2ltJlYfm1oDkDFXxzc3SSI+DA2cHHuIhtjYTn/AJEM574+YXJ0kgZ2Ga1fZrtBHeRa0yCCQ8ZGHVhzVh7/ANPfWE4nYErBO8Rh+8JrePGkJKpGtlGcqH1BwOYIcnBNK4TetFfQTZP45a3nOw1Oiq0Up82ZWVSfMOetQn1OmRPGkrierq+/i3PRR/W/6VJGTz2HkP4moMbY6gfr9dj9akoV9WPuJ/hgVzyRMGSFYdPp/Ol02rHyI9+P4U4KoaoKKKKEhRRRQBSWUHnSq4xoDyv7TOG8PQd0lvm8m/slhXxZz7TBcAjIwcgk745Eiy4ba8WMKaobUMFAPeTPrYgczoQqpPvNR+xKie/4hcuMukvcJnfSqllbT5Z0L9fM16P3q+YrXNTShJXXmINx3RjeB8X7yR4ZY2guIwNcLEHY8pEYbOh5ah12IBq7qm+0eHu44r+MeO1cFsfnhchZUPpghvTTUdO2EC4Fws1qx5d/C6KfdIAYz79WK4Mumf8AlBbHTDLa8ReSNoGcEjqAMkeoHM+4b+QPKsvxy/jurizgjkWRRK80oUg47lPArjmv4jqcH9ipMvaSScleHxCUZwbmQlbYdDowNUpH7u371NWHAZRdC5muO+k7toyBEiKNRQjTg5AGk+0WJzzHWkIrHvLZ70u/H0Lbye3Bp4xgCq7il1dqwFtBFIpXJaSdo8HJ20iNsjGDnPX0q1EZxnp/X8qqON8LV8yy3M8EarhtM/dRcz4mO2++M56Cs8UfErX9/aiZvbYzXbC6uTaTLd2cR1LojmjlDrE7kLGxDqrrhmG65pPamFvu8YJyVmgDN/jCav8AMwPwqk4jeo8kUdmb+6g1B2R9bxSsvii0M416e8wSzELgZwam9puz6x2im4ld72dlQnvnEZLsO8QJnR3SKTvjoDnevXglj6E9rf73dHK7lbLDhXbW5WGJVEQAjUAFG2woGD4uYxj4U5wHj8hmu2YIXeRGOzYx3KKuBq2GUbbzzWYlhmjmEEWmaWQlgRoaNxnxyyAMGgY5yxyyM2dIBJqy4lwubh8ZvJbiAsQFMJjKrIAc6I31aiwyx1FdhnOBRpJ1fPBVJtWa9ePSfsp8m/8AdWc7MdrZoIO7VYz+LMSSGzlriVmzhvMmkJ2sschZDJA5/LKjg/6dQ+NVAeH7xIkUsbpIxkiKsrbtvLGcHIYPlgDzD+hp8OSTTRFmru+3c/dv+HH7Dftfsn1qo4dwy2tyt3MDPJiGK0tlxqZkt4QuAeeNjqOyjfng1Ga1PpVXdRS90ggiZ53C2TuDlo9C6QAOS99CIm18sLIDjnVsW+1gv73ib3Nsksjq7G7bBT+z0rBIpWLbJjDFQCfaI1bagBT3Oc2+P/XW2P8A+2r6FfpTksqRpFDGQ8cCFda+zI7sGmkXnlS2AvuOMggmbwWxMt9DFg/+X1TT9QskihY4j+8qIpOPzBxVoV17cFZuos9Ptzy9nl/XKpyavNfkf51DiGfI+/p/XqBUlAvVSv0HzG1ZTM8ZIAbzHy/3pQptV8ifnmnBWRsjtFFFCQopDyADJ2rCdoftHjRjFZIbmXzX+yX1Z+R+G3qKtGDlwQ2bS/v44ULyuqKBksxAA+JrznjX2hTXBMXDU25G4kBCj+6pG59/+UiqK44fLcnv+IzawPEEzphT1xtn3/Mmizllu9UdihSFAQ1wRgDppjG2+/TcbZ05BO0YJcb+vYh+pY9hZ2tbi6ikbvHlRZi2MZk1uHBxyJ1hsc8Vtm4vLFG0kgSNFGSzYUAepLCvLrfhpt7sfcwXkt07xidy7ahqQnkCyyKB6Z671ecNaS8umF+sqSKO8t4m8MWkMVZ1jI8TKcbt55AFVzJJdb+ZaC6nSH+M8Wa9ilCxFItJEk08tykTKwI8FsjgyZ5DOAcjFM9muzEpQi7nnkhJBS2kd9JA5GVNRA8+6Bxy1ZOwuLyxMrHvTqMIDRjGBncmQ+bY2A6bncnIsez+dLZ3wRj0zXDPVS6KjsdMcST3J8cYUDOB0A2AGOn+1Jv7+OCJ5pGAjjXUxG/wHmxOAB1JFRYoVkllL7hdhk4AG+5PQAD6mqrh9uL2UTJHmzhcNCpyPvMqkjvjn/hJk6B+YgnoKyw4Ot2+FyTPJSKvjXZ+6+6ScSEksN4T3rIjsAkAGFgIBwdC+M55tr8xSewvDFvIlurwvcya2Kd87uiBTpGmNjoByGOcVoe0faCYsLSMKskow8mzLAh21FTsXbOwPv5c6z7PJNFlHGiE4BYEsPzSO2/+b1rt1GSXwqWztfwY4kuq2aUcXg1FO/i1KdJXvUyCNiCNWxHLFUUXAYJpGkuporuVshQe7McaZJCRxamx6sSScVTduraJlhuDEqhJmSfSMag+lizEAE7RuMnzPnVtF2K4U6LqiwSBk6pefXcNVMeCKgpKTViWV9VUL4o9pwqJ5I4YlkfCpFGqq8rflB0jOkE5J6dMkgVzsv2NeZlvOIky3DYZUf8As4eqqsfLI29AR1PiL6di7a0lWSGM6mYHUXJyRyAGduZ39a1dzdsoQFPE22kH18/LlW0Kxqou2+W+TOcnPkRdWaOCrKJByOoZX3Y5H3fOs1xDsLYy84EX1TKfIIQD8f4VpYLss/dsmjbOxyD6A+W30qMLxnJKR6lBwPEBnp9f0q8ZtHPKHkYe47BqjAQXc0RPsqW1p8FwPqagydluIROWR4JwV0SJImFmTmEkjA0sAeRyCCTgjJrf3a4nizthcn653+dPWc3eMQq+ED2s8z4eQx61qsvmivjXc8/t+E3rN+DZwWjZ/t3ledkyD4olZmCNvzx8RWy7M9n47OLQmSSS0jk+NmPN2Pr/AC586uUTl6j68/4/6adRevUbMP6/rBqsp7UifFLkFQfm+DDb/t+lSV1D94efX+RpCjTy3U/T/anFXHLl5fyrBs2ijqgHcU5XBXaqXCsd2u7XPDKtrZx99dOMhfyoP23ORt6ZG2dxtnWXMulSx6DNec/ZtB30dxfMSJLqRtLbakRTpUDPkQf8i+VRPIsWN5H8vdkVboZ4h2Zup43fid+4iClnitkwulRkjOnLjAOxRj5HlVFYRcPOHg4bNcQA/iTySE4UbF0g1HXjckKqnY7V6L2cvmlhxLjvoiYpxsPGuxbHQONLj0cVVdpbAWxN7ANOnBuEGyunIyY5B0G+eqgg5wuOXDrJTyPHlb8lTpfSvkzRxpWjN9vuzVqll96s0UAGNtMbN3MqkgAlQcc2HiXBwTv5bziUqQcNd4IwEWEsiKMDAGoAAch/Os+1grGW0HhgvIXkj28MUoKl9I8mLpJgfmRz1rLcT7VSQcNfh06GO5QCHcHQYsEa9XUaFKZ3yWDDO4Hbp1Jr4cnbTv1p/gzn5mk+z3hZFozOD30570uQd9zpXPzOPNz5VL7aSwtEjyuba4ibXBJpLENjBUKN5EYbFRzGPKqe245P3EVvYqYoo41T7xKv4jYABaOE8snJy/n7NV3DLJp5W+6g3EucSXczM0SeY1/nI38EeANs4rVx8Tb/AH3BccK7SCRWMymGdgAI2BCnbmjHY+ZXORy35m5s+IRW8bvcSLEuRu50526A7k+gzTvBuxdsgP3gC6kcYd5lUjH7KR+zGvoN/MmrLh/ZHh8D64rSFXByGEYJHuJzj4VyywYm9rNviyML2j+8XNtcSxpLDaMurJUiWfB/Mh3SLmQDu2RnbaovCeOXFjaIk4d4JI1a3c7MuUDdxny2wB0HLIGlfUe03Dzc2lxCuzSROq5/aKnTn0zisv8AZ3NDecNjglRW7oCKSNwDjRsuVI6qFPvz5V1Y2lCq2RjJu7KbszAJII5EUmSR9U79dZIyCM5AUbDpipvYFSsCZBA0BScdVYq3yINM8e7OzcNla6sE1wt/b2w5YH5owORHkBtvzGwOzXEkkZntT3kEra3jyolt5G9slSd42PiyM4YsRqDeHj1GOSTa3T3/ANP7HRiknRdvwwTRXEMitiTYY2Ocko6nzVgCPdVX2GvJJbMwvGzSxOYi5XfwkdfQELv5b1pmu0ijMkhCpGCzMeQC1SfZFbt93mnYEfebiSYA+TED9VNW0rbxSvjaimdVJGm4jbtoiwCxTGQOfIfyo4gjMYpFViAd1/Nz8vnVtXKuZlQkbSThtDKirg6hjPPb6/SmrItEWUxuwDZBUZByMfp+vpV5ikFcD1qSKKS9tzI6MUOkjfblzABIp7h0LRyGMglcEq2NuanGatHXYD1H0/7V1h4h7j/CllaGAnhPmpOPgSf0NOnYgjkdj/A/wpSDc+u/0x/ChU2xSyUjijB9D9KWq4roFdqCaCiiihJV9pZ1S1nZzhVjck+gUk/SvJuy/FporSFBqjMWO6wRoneaUFI3A6YYjB6SahuARuvta7z/AOGTd3z8Or+73iav9Oc+mazUXBC/dPBOUh0pKmkZZZFiVImHQpgKSh6r6nEZp444l18N/wBfmy+KEpN9JqOMWckcv3q2XW2As0IOO+QZ0smdhKmTjOAwJUkeEhN7xEXVnP8Ac9M0mhk7pjpYMRho5FbBRsE7NjfFQh2pcqsYSMXSlu9jZiF0ohbvUPMo50gHfTrbOShBkcVukNut3BGouJ4444HKDvB3+jQGPPC5DkZ/Ia8hY5KUepb7V/v08n5FmYDifGZrR4DPPEZrfwpbxFiqkoFJuJR1xzjUEnzHOkDiiuxuboXFw4BIfuSIUHPTGM6UHqd+pPOtzwm2hhWRbQW8awtokldDLO7g4ZmCsrZLciWJYk4GMZshxsxrI0rxuqQfeA8epcpgnxRksVzgYOo532Gnf0nq6e0LfF8fb6X7lOk84VXvotTuYoWzpjjIyQCRmRiN9wfCBjl1q5s7CUIq/fLpUXZVjeONQPIBIxVZ2Wk1WsZzlvFrP72slv1z8RWjtGyvur2oxS2o8TLqMnxGrGWuby0gluI7sypCFJjuUEhbU2AFlUo4OdsHOc1Gg+0e/uE1W8NtscNuzMP8JdB7t8Vzts//ANOkjHOeeGIepBaQD/RVp2t7FsCt1Y4E4UB4/wAsoAHPybAG/XA5HespLGpeJfux3YpTlhTT3M3e8Wln/wDv7i40nnHo7m3x1DPEWBH96SrF+BjUk/DmW1uFAGgbQTAfkZeSscc/ZJ8iQwr7DiEdwrIQVfdZImyHHRgRzx0+O+K0FuVwAMf16Vqorjg4nqMkZeL5rsXHZbtqlwxt7pDb3S7NE+2o+aE+0OuOeN9x4j3j32e29w/fRM9vNnPeQtpJ8yRy36kYJ86gzcGh4iohnBEiDMM67SJjfGeoB3wfLocGrD7L+LS3Fn+M2qSN2jLftYwQT64I36kZ61yZI9Dbjt6HpY5rJFSRWR/ZxJKQLy+muIwc93llU4/a8TZ94wfWt9a26xqqIAqqAAAMAADAAAp2isJTb2Na7nGbFZPisiyzEdzK6K2GdS75wAdCAEqvPfl15HetYar7VyijRFhDkgKV6nOrBxz51UkreB3mlpFwyRg5xJID3YAAxkk7kndQSF2ycnFXkd2jMUVlLAZIBBIHmfKqabg8DZykq554Bbow5jVz1Hfn5EVHl4VEMEzHYl8FQGOGDLzwSRgLvnbYY3yBp8UYrN23DrgqHEp1FtRUucez1wWySeag4AJA5DCJpLsF0BLMSCSNPhXBxjGnmwPqAM4zgkDUUVmJLu4EmqSNjp2QeLQCSRrIXOokAnmcalHmatuE37y6w6BCpxsScnG/MDHSgLGiiigCiiigI99aLLG0bgMrqVYHkQRgg/CvKrFn4XN9zuT+AxJtpjyGTkxueQO/PzOeTbeu1Wce4JDeRNFMoZT8wehB6Eef8yKSjHJBwnw/p6kwm4S6onnParh8srlETUs0aQ6/+TiR2lZsEHDRucYPNAu2oVbWNxNPexJOkKpbRmbETO2WbVFGSGVdPh77CjPLnyqokhvOFnRIkl3aj2JEGZox0Vl6gfL1GyhrgPbNI3uJGtbt3lddKpEGIjSMKgPiG+oyMcZ9vrXK9PqFHpUU0ls13v8ArY3nPHJdSe7+hPjigmtlnd1TwFzOjqNGs63BfddOpjlGyvmDWa7Qt3cDRQqwe7IxnUJWt7dWcyvqGrLyGQjI3jQDGBgX00l1dyiW34VFFJsRcXQGoHoxQAMSM7N4sZqm4mrwTyRpKbriMqFZp2wEt0YDIRRsGII36AjAGrSenSaacZXN+tXx/Hr/AOGWbPFrj5jPZe3IRpAVVJWLCJckJuQMMT6Yx6CtLZDc+VQOFcOWONIgThRuRsTvknblufrV5w7h+c+IkIpY6mUbdcDZR/eI2HnyPrWl4mfPyvLkbXcpuPjXLw+HGdV53npiMR5+kv1r1mKPA8z1rzLsXbScSuheyYW2gLJaxjODzDPkgE+pO5by0kH1CuLUSt0evhh0RUTDfaT2WjlgkuI4z95jXUrJkOcbkbe14c4HPkBisf2auBLChDl22DksSQ2N/d5j0r1PtbedzZ3En7MTsPUhSQPiRivLOx1oqQQkgatBIbAzhmLAZ8sNmttO247nNrkulGu4Vdd1KrnkDg+47E/Dn8Kj/Z+/3S9vbBtvxDPCf2kcKNvcNA9SW8qg3E8mPw1XA5ySEqg9QoGpv9I32JrMXXGria4geGMTz2rALNah2R4zq1Qvs2MZKg5Ozv1wa0zQT3K6Nypx+Z7zRWN4L9oltK4ilEltLy0TroJ6Dflv0GQT5VsEbPKvPlFx5PQTE3EmlWbyBPyGagXCsqxopI0rvj0AH86lcQ/syP2sL/mYL/Gm5WUyEFgPCNsjP5iaqSRInmGcMMD9oD6YFKXiEnVVPuyP50k3DS47hMAHdnwFOOYHM59cU3fxTKMqEA64clvhlQMfGpA+JFbdoM+ZAU/UgULPF5yL8Xx8gSKjjiwCnGQf2TgH+9129RtmpYhB8vjQCtfhZllY6QTghfLO/hBqdHnAzzxvVdoAjcftMF/zaV/ias6gBRRRQBRRRQBRRRQCSua53Q8h8qXRQikZnt52g+5WrOoBkbwRLjmx5bdQME466cda874Lw8woS51SyHXKx3JYkkjPXGT7ySetWn2mXDzX9tDFG0phQzvGuMkalUEZIyQVO3XI86gRXbu2iO2uWf8AZMLpj+874UD4n4124nGEd36s4dXHJJKMVsW9ouBnqag9rrgx8PuCjDvHCx4PMqzDvCB1BGF2zgMc+dTrfg3EWA8NrAP33klf5IFQe4MfjRxLs/xDuJoytpdJJGVKjvI3VuaOuoshZWwRkrv1FQ9ZgfhU1f734KYNJkhJSkjb9lYYUtIVtyGiEa6GH5hgYb3nmfUmrevOPsj4sFiaylJSeF2/DfIbSTqzv+85G3Lw9GGfRq58sakz0I8GD+2K9K2QhX2p5UjHz1fLwY/xVl7icQqkaKXc4SKNfacgbAeQAGSx2Ar0Dt12Y+/wBA2iRGDxvjOGGRvuNsEjntkHpisPa9nOK2srT93bXLlAhwzBwoOSEJEark7nnmtoT6cXh/y8nsc+XCsk11PYuuF9jxIFkv379uYhBP3dPTT/AMRh+0/yFa2FAgCqAqjkAAAPcOQrCDtbcxf2/DblPWL8UfPCr9TS1+0q2Ht99GfJ4hn/AEk14WfFrckuqcW/bdfQ74RxRVQao1nGuDwXcfd3ESuOh5Mvqp5j4Vl+z/EJuG3aWU7ma3lyLaU+0pH/AAn+gHvXGxwrT/aNatshmkPRUiOT6AEgU1aWdzxO5t5Hga2tYJBKO82lkYEFfD+UZUemM7nO3Too6mMunJGod72/j5kZFBR2e56XdnJjHm4+isw+qiqy/sWkdmGOeB8AB5eeanzyqskYYgDSxGSBv4AOfozU3dZWN2Uq2zEcxzyR553PpXUZkWGM/d41H5jqPuOpv1IqFcRFdgxT1GcfLl86tbiVI2RWOAqYGx8wB8PDVDxri5bKqABnY9cD0qQJSTPhkGR+0OY9Rj9R8qmPNIhDatabbjHL1A/6ht12qvkvkHs5Pwx8amICFyp25lcfXH8vrQguonDJFjk76h7vE4/QVYE1jluADkakOc+EnBPn4efvIpUtxqViWZ9Izhi2NhkeE7fSlEmujkDAEEEHcEHII6EGlU1axaEVf2VA+QxTtQAooooAooooAoopDvjlzoDzftvay2t/HfpGZIjEYplX2lXVq148s4P+DfGci84Dx+C4XVDIsg649seWpDuB/W9asRDrvnnWS499ndrO3eR6rebmJITpOfMgbe84z61jn00M9NupLa/yWhNxVVaLpZAeRFLBrEScI4va+w8N6g6ONEp9Ac4+LMaYbtZNHtc8OukPUxgSqP8AEML9TXnz/wCP1Ed4pS9n+aZqp433on9v+DCVBdQHRd241oy82C5LRnz2zgHqSOTHOq7JcZF5axTDYsviHkRsw+DAisDP24SRWS3tbqSUghV7oYBOw1aWYgfD5VsPs54O9pYxRSbPuzDIOCzM2MjY4zjbbavR0sc0cLWZVT2MsnR1LpZp65iu0VqVEsgPMUkwr5CnKKWRSGxAo6ClhcV2igpHCKg31snhwq6i6jOBnZgx39ymp9Q7uQCSPUQAoZyScAYAXf8Az0JId/Z947MWxgBeXkM/qxrNXtg+rbDf15VqJJo8EiU4JJyANO/7+nH1qqZSTqUh16Ef1g/D5VIKDTUg3rBccznYnyxyq0eBX3I+PI/176qb61K+o86EErTz8vr8KkWcerSP2pB8tQB+imqdbhgck58xV/wZPxIvQFyPLw4P1egRqqKAaKgkKKKKAKKKS7Y5c6A4745c6ETHv6mhEx7/ADpdAFFFFAcxXCgPMZpVFAI7oeQ+VKxXaKAKKKKAKKKKAKKKKAKZktlZgzKCy8ienu9dudPUUAiRciqO9tdyy+FvMdfeOR+PwxV/TMtuG50BnFlBOG8L8gfyt6f7HfyJ3qNdDow2+Y+f86urvgurOD8CKr24TcJ7Olx5E7/BufzzUgrHiXGwXfYbDrsKv+Bp+I58lAH+InP/AEio8HCpid0RPXVqPyCjPzFXPD7IRAjJJJySdumNh0FCB8jHu/T1pwGimyMe7r6etQSOUUUUAUUUUAUUUUAUUUUAUUiaUKpZjgAZJqDDxqJkd9RAQAtlWzg+yQMZOemM5oCxoqFFxSM41N3bFtIWTwMT4dgGxq9peWedcl4tCI+8Dq6aguUIbLMQFUY6ksPnQE6iq+LjMJODIqnwgq/gYFs6VKtg6jpO3pTg4pFq0iRCckbMCAQVBUno2XUYO+9ATKKq7zj0UTOHLDRszaTpB7vvMZ89G/0pyfjduiF2nj0hWfIdTlUzrIAO+NLcvI0BYUUzBdI5IR1YqcMFYEg+Rxy5H5Vya8jQhXkRSQSAzAEgAknBPIAHf0oB+iog4lCdhLGSV1AB1JI8XiAzuPC2/wC6fKo0XHYmC6SzFoxIoEb6ipZVG2NjlhsdxnJxQFpRVQvaKAhjqbCgknQ3NQGZBtu4DDwjf5GlTdoIFWVi5AijSR/C3J9WjG3iJ0kYGTnA5mgLWiosF+jOUGoMATupAIB0kqSNwDtUqgCiiigCiiigCiiigCiiigCiiigCiiigG7mIOrK3IjB8/garYuBosbIXkbUAAWYakC7ro2wMHcbdB02oooBm57PCTSZJ52Ktq3MeCQ8bAadGkAd0B4QPaY8zmnU4IgiaJXdQdG/gJ8CIgGCpUgqgyCDzPLbHaKAh/wDyrFp095LgxmJh+Hgo2da40eHVkDw4wEAXTvl4dnY8xkvITCcxex4ANICghNxgFctkkM2SaKKAfn4JE5mLL4pgVZ8LqUGMRkI2MgYGd87k1FvezMcveZeRRKDrClMZKyKCMoSMd4SN8bDOd89ooCVacGRC+Szhxpw2nAGtnwNKjq555PL4l7wZJCTqZQyd2ygRlSAHC5DI3LvG9DtnIyDyigIdnwIRz6u9kYIkZCtpOSJLpss2nVgd7gAEABRzqTJwJSiqskqaYzEGUrq0s6M25U7nQBnyJ64IKKATD2ejVtWSToKDwxLgFFTI0xjfSoGOXpywXXZ6KTVqL7xJHkOVICCUKwK4OrE75zkctqKKAk2HDBE7v3kjl8e3oOAPZUMFDYGTgEnmTzJJsa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2535" name="Picture 2" descr="5x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836613"/>
            <a:ext cx="301148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ttangolo 28"/>
          <p:cNvSpPr>
            <a:spLocks noChangeArrowheads="1"/>
          </p:cNvSpPr>
          <p:nvPr/>
        </p:nvSpPr>
        <p:spPr bwMode="auto">
          <a:xfrm>
            <a:off x="1187450" y="3068638"/>
            <a:ext cx="64087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>
                <a:solidFill>
                  <a:srgbClr val="0000CC"/>
                </a:solidFill>
                <a:latin typeface="Comic Sans MS" pitchFamily="66" charset="0"/>
              </a:rPr>
              <a:t>dona il</a:t>
            </a:r>
          </a:p>
          <a:p>
            <a:pPr algn="ctr"/>
            <a:r>
              <a:rPr lang="it-IT" altLang="it-IT" sz="2400" b="1">
                <a:solidFill>
                  <a:srgbClr val="FF0000"/>
                </a:solidFill>
                <a:latin typeface="Comic Sans MS" pitchFamily="66" charset="0"/>
              </a:rPr>
              <a:t>cinque per mille</a:t>
            </a:r>
          </a:p>
          <a:p>
            <a:pPr algn="ctr"/>
            <a:r>
              <a:rPr lang="it-IT" altLang="it-IT" sz="2000">
                <a:solidFill>
                  <a:srgbClr val="0000CC"/>
                </a:solidFill>
                <a:latin typeface="Comic Sans MS" pitchFamily="66" charset="0"/>
              </a:rPr>
              <a:t>ad</a:t>
            </a:r>
          </a:p>
          <a:p>
            <a:pPr algn="ctr"/>
            <a:r>
              <a:rPr lang="it-IT" altLang="it-IT" sz="2400" b="1">
                <a:solidFill>
                  <a:srgbClr val="0000CC"/>
                </a:solidFill>
                <a:latin typeface="Comic Sans MS" pitchFamily="66" charset="0"/>
              </a:rPr>
              <a:t>AMUSE</a:t>
            </a:r>
            <a:r>
              <a:rPr lang="it-IT" altLang="it-IT" sz="2000">
                <a:solidFill>
                  <a:srgbClr val="0000CC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it-IT" altLang="it-IT" sz="2000">
                <a:solidFill>
                  <a:srgbClr val="0000CC"/>
                </a:solidFill>
                <a:latin typeface="Comic Sans MS" pitchFamily="66" charset="0"/>
              </a:rPr>
              <a:t>inserendo nella tua dichiarazione il codice fiscale</a:t>
            </a:r>
          </a:p>
          <a:p>
            <a:pPr algn="ctr"/>
            <a:r>
              <a:rPr lang="it-IT" altLang="it-IT" sz="2400" b="1">
                <a:solidFill>
                  <a:srgbClr val="0000CC"/>
                </a:solidFill>
                <a:latin typeface="Comic Sans MS" pitchFamily="66" charset="0"/>
              </a:rPr>
              <a:t>97599610587</a:t>
            </a:r>
          </a:p>
        </p:txBody>
      </p:sp>
      <p:pic>
        <p:nvPicPr>
          <p:cNvPr id="22537" name="Immagine 8" descr="5x1000_modul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92375"/>
            <a:ext cx="64039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Immagine 9" descr="5x1000_Amu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71438"/>
            <a:ext cx="219233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11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28596" y="6357958"/>
            <a:ext cx="8358246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589" y="428604"/>
            <a:ext cx="4940683" cy="626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773238"/>
            <a:ext cx="6769100" cy="1150937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it-IT" sz="3600" b="1" smtClean="0">
                <a:solidFill>
                  <a:srgbClr val="0066CC"/>
                </a:solidFill>
                <a:latin typeface="Comic Sans MS" pitchFamily="66" charset="0"/>
              </a:rPr>
              <a:t>Federica </a:t>
            </a:r>
            <a:r>
              <a:rPr lang="en-GB" altLang="it-IT" sz="3600" b="1" err="1" smtClean="0">
                <a:solidFill>
                  <a:srgbClr val="0066CC"/>
                </a:solidFill>
                <a:latin typeface="Comic Sans MS" pitchFamily="66" charset="0"/>
              </a:rPr>
              <a:t>Alatri</a:t>
            </a:r>
            <a:endParaRPr lang="en-GB" altLang="it-IT" sz="3600" b="1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it-IT" sz="2800" b="1" i="1" err="1" smtClean="0">
                <a:latin typeface="Comic Sans MS" pitchFamily="66" charset="0"/>
              </a:rPr>
              <a:t>Consigliere</a:t>
            </a:r>
            <a:endParaRPr lang="en-GB" altLang="it-IT" sz="2800" b="1" i="1" smtClean="0">
              <a:latin typeface="Comic Sans MS" pitchFamily="66" charset="0"/>
            </a:endParaRPr>
          </a:p>
        </p:txBody>
      </p:sp>
      <p:pic>
        <p:nvPicPr>
          <p:cNvPr id="13315" name="Immagine 0" descr="Lg_Am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88" y="3429000"/>
            <a:ext cx="41052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092825"/>
            <a:ext cx="2895600" cy="628650"/>
          </a:xfrm>
          <a:noFill/>
        </p:spPr>
        <p:txBody>
          <a:bodyPr/>
          <a:lstStyle/>
          <a:p>
            <a:r>
              <a:rPr lang="en-GB" altLang="it-IT" sz="1400" smtClean="0"/>
              <a:t>www.associazioneamuse.it</a:t>
            </a:r>
          </a:p>
          <a:p>
            <a:r>
              <a:rPr lang="en-GB" altLang="it-IT" sz="1400" smtClean="0"/>
              <a:t>www.roma2pass.it</a:t>
            </a:r>
          </a:p>
          <a:p>
            <a:endParaRPr lang="en-GB" altLang="it-IT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714480" y="1714488"/>
            <a:ext cx="5405647" cy="30008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4200" b="1">
                <a:ln w="18000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AGGIORNAMENTO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4200" b="1">
                <a:ln w="18000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sulle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4200" b="1">
                <a:ln w="18000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Attività e Iniziative</a:t>
            </a:r>
            <a:endParaRPr lang="it-IT" sz="5400" b="1">
              <a:ln w="18000">
                <a:solidFill>
                  <a:srgbClr val="0000CC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13</a:t>
            </a:fld>
            <a:endParaRPr lang="en-GB" altLang="it-IT" sz="100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fixed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85852" y="1048392"/>
            <a:ext cx="7072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Progetti</a:t>
            </a:r>
            <a:r>
              <a:rPr lang="en-US" sz="32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32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TappiAMO</a:t>
            </a:r>
            <a:r>
              <a:rPr lang="en-US" sz="32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e </a:t>
            </a:r>
            <a:r>
              <a:rPr lang="en-US" sz="32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MonetiAMO</a:t>
            </a:r>
            <a:endParaRPr lang="en-US" sz="3200" b="1" u="heavy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14</a:t>
            </a:fld>
            <a:endParaRPr lang="en-GB" altLang="it-IT" sz="1000" smtClean="0">
              <a:latin typeface="+mn-lt"/>
            </a:endParaRPr>
          </a:p>
        </p:txBody>
      </p:sp>
      <p:pic>
        <p:nvPicPr>
          <p:cNvPr id="24" name="Immagine 23" descr="logo MonetiA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103583"/>
            <a:ext cx="3701381" cy="1316048"/>
          </a:xfrm>
          <a:prstGeom prst="rect">
            <a:avLst/>
          </a:prstGeom>
        </p:spPr>
      </p:pic>
      <p:pic>
        <p:nvPicPr>
          <p:cNvPr id="25" name="Immagine 24" descr="logo TappiAmo 10x4 cir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926"/>
            <a:ext cx="3714775" cy="1530873"/>
          </a:xfrm>
          <a:prstGeom prst="rect">
            <a:avLst/>
          </a:prstGeom>
        </p:spPr>
      </p:pic>
      <p:pic>
        <p:nvPicPr>
          <p:cNvPr id="26" name="Immagine 25" descr="pila centesi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528492"/>
            <a:ext cx="2714644" cy="1958510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1928794" y="5786454"/>
            <a:ext cx="5786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Capo </a:t>
            </a:r>
            <a:r>
              <a:rPr lang="en-US" sz="280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Progetto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Guido </a:t>
            </a:r>
            <a:r>
              <a:rPr lang="en-US" sz="2800" b="1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Montalbani</a:t>
            </a:r>
            <a:endParaRPr lang="en-US" sz="2800" b="1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1" name="Picture 2" descr="C:\Users\guido\AppData\Local\Temp\2018-02-08-PHOTO-00002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785926"/>
            <a:ext cx="3128451" cy="1877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28794" y="1000108"/>
            <a:ext cx="52149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Progetto</a:t>
            </a:r>
            <a:r>
              <a:rPr lang="en-US" sz="3200" b="1" u="heavy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Dona un </a:t>
            </a: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Albero</a:t>
            </a:r>
            <a:endParaRPr lang="en-US" sz="3200" b="1" u="heavy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15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857356" y="5786454"/>
            <a:ext cx="5786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Capo </a:t>
            </a:r>
            <a:r>
              <a:rPr lang="en-US" sz="280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Progetto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800" b="1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Ornella</a:t>
            </a:r>
            <a:r>
              <a:rPr lang="en-US" sz="2800" b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Malaguti</a:t>
            </a:r>
            <a:endParaRPr lang="en-US" sz="2800" b="1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" name="Immagine 12" descr="tavolo Ornella_locandina Ripartiamo col verde 2017-B bassa d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2643206" cy="3736725"/>
          </a:xfrm>
          <a:prstGeom prst="rect">
            <a:avLst/>
          </a:prstGeom>
        </p:spPr>
      </p:pic>
      <p:pic>
        <p:nvPicPr>
          <p:cNvPr id="61" name="Immagine 60" descr="alber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143248"/>
            <a:ext cx="2531358" cy="2540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28728" y="1000108"/>
            <a:ext cx="5929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Giornate</a:t>
            </a:r>
            <a:r>
              <a:rPr lang="en-US" sz="3200" b="1" u="heavy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di</a:t>
            </a:r>
            <a:r>
              <a:rPr lang="en-US" sz="3200" b="1" u="heavy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Pulizia</a:t>
            </a:r>
            <a:r>
              <a:rPr lang="en-US" sz="3200" b="1" u="heavy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Volontaria</a:t>
            </a:r>
            <a:endParaRPr lang="en-US" sz="3200" b="1" u="heavy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16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857356" y="5786454"/>
            <a:ext cx="5786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Capo </a:t>
            </a:r>
            <a:r>
              <a:rPr lang="en-US" sz="280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Progetto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Sergio </a:t>
            </a:r>
            <a:r>
              <a:rPr lang="en-US" sz="2800" b="1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Spinella</a:t>
            </a:r>
            <a:endParaRPr lang="en-US" sz="2800" b="1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Immagine 8" descr="pulizia stra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8920" y="3000372"/>
            <a:ext cx="2406286" cy="2549779"/>
          </a:xfrm>
          <a:prstGeom prst="rect">
            <a:avLst/>
          </a:prstGeom>
        </p:spPr>
      </p:pic>
      <p:pic>
        <p:nvPicPr>
          <p:cNvPr id="11" name="Immagine 10" descr="volantino scalinata san valentino 10.02_v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7086" y="1952591"/>
            <a:ext cx="2714644" cy="361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17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285852" y="4643446"/>
            <a:ext cx="6643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Capo </a:t>
            </a:r>
            <a:r>
              <a:rPr lang="en-US" sz="280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Progetto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800" b="1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Pietro</a:t>
            </a:r>
            <a:r>
              <a:rPr lang="en-US" sz="2800" b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Rossi </a:t>
            </a:r>
            <a:r>
              <a:rPr lang="en-US" sz="2800" b="1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Marcelli</a:t>
            </a:r>
            <a:endParaRPr lang="en-US" sz="2800" b="1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Immagine 9" descr="Logo Roma2Pass alta defini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285992"/>
            <a:ext cx="4078795" cy="158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71670" y="1000108"/>
            <a:ext cx="5072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Tutela</a:t>
            </a:r>
            <a:r>
              <a:rPr lang="en-US" sz="32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dei</a:t>
            </a:r>
            <a:r>
              <a:rPr lang="en-US" sz="32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Villini</a:t>
            </a:r>
            <a:r>
              <a:rPr lang="en-US" sz="32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Storici</a:t>
            </a:r>
            <a:endParaRPr lang="en-US" sz="3200" b="1" u="heavy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428860" y="5572140"/>
            <a:ext cx="5429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Referente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800" b="1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Rossella</a:t>
            </a:r>
            <a:r>
              <a:rPr lang="en-US" sz="2800" b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Antoni</a:t>
            </a:r>
            <a:endParaRPr lang="en-US" sz="2800" b="1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Immagine 9" descr="tavolo Rossella_edificio novec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460300"/>
            <a:ext cx="4000528" cy="271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00232" y="928670"/>
            <a:ext cx="51435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Regolamento</a:t>
            </a:r>
            <a:r>
              <a:rPr lang="en-US" sz="3200" b="1" u="heavy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per la </a:t>
            </a:r>
          </a:p>
          <a:p>
            <a:pPr algn="ctr">
              <a:defRPr/>
            </a:pP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Gestione</a:t>
            </a:r>
            <a:r>
              <a:rPr lang="en-US" sz="3200" b="1" u="heavy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dei</a:t>
            </a:r>
            <a:r>
              <a:rPr lang="en-US" sz="3200" b="1" u="heavy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Beni</a:t>
            </a:r>
            <a:r>
              <a:rPr lang="en-US" sz="3200" b="1" u="heavy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Comuni</a:t>
            </a:r>
            <a:endParaRPr lang="en-US" sz="3200" b="1" u="heavy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19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928794" y="5643578"/>
            <a:ext cx="6000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Referente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800" b="1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Piergiorgio</a:t>
            </a:r>
            <a:r>
              <a:rPr lang="en-US" sz="2800" b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Bellagamba</a:t>
            </a:r>
            <a:endParaRPr lang="en-US" sz="2800" b="1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Immagine 6" descr="tavolo Labsus_beni comu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714620"/>
            <a:ext cx="6105870" cy="2195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dirty="0" smtClean="0">
              <a:latin typeface="+mn-lt"/>
            </a:endParaRPr>
          </a:p>
        </p:txBody>
      </p:sp>
      <p:sp>
        <p:nvSpPr>
          <p:cNvPr id="5123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dirty="0" smtClean="0">
                <a:latin typeface="+mn-lt"/>
              </a:rPr>
              <a:t>www.associazioneamuse.it</a:t>
            </a:r>
          </a:p>
        </p:txBody>
      </p:sp>
      <p:sp>
        <p:nvSpPr>
          <p:cNvPr id="512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2</a:t>
            </a:fld>
            <a:endParaRPr lang="en-GB" altLang="it-IT" sz="1000" dirty="0" smtClean="0">
              <a:latin typeface="+mn-lt"/>
            </a:endParaRPr>
          </a:p>
        </p:txBody>
      </p:sp>
      <p:sp>
        <p:nvSpPr>
          <p:cNvPr id="5125" name="Segnaposto piè di pagina 2"/>
          <p:cNvSpPr txBox="1">
            <a:spLocks noGrp="1"/>
          </p:cNvSpPr>
          <p:nvPr/>
        </p:nvSpPr>
        <p:spPr bwMode="auto">
          <a:xfrm>
            <a:off x="3124200" y="5976938"/>
            <a:ext cx="289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altLang="it-IT" sz="1600" dirty="0">
                <a:latin typeface="Times New Roman" pitchFamily="18" charset="0"/>
              </a:rPr>
              <a:t>www.associazioneamuse.it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12510" y="1268760"/>
            <a:ext cx="6179421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Benvenuti all’Assemblea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dei Soci AMUSE</a:t>
            </a:r>
          </a:p>
        </p:txBody>
      </p:sp>
      <p:pic>
        <p:nvPicPr>
          <p:cNvPr id="5129" name="Immagine 11" descr="pianta 2°-3° Municipo_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132138" y="2635250"/>
            <a:ext cx="40322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welcome-17"/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4000"/>
          </a:blip>
          <a:srcRect/>
          <a:stretch>
            <a:fillRect/>
          </a:stretch>
        </p:blipFill>
        <p:spPr bwMode="auto">
          <a:xfrm>
            <a:off x="1979613" y="5300663"/>
            <a:ext cx="30972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14480" y="1000108"/>
            <a:ext cx="6215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Progetto</a:t>
            </a:r>
            <a:r>
              <a:rPr lang="en-US" sz="3200" b="1" u="heavy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Ciclabile</a:t>
            </a:r>
            <a:r>
              <a:rPr lang="en-US" sz="3200" b="1" u="heavy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Nomentana</a:t>
            </a:r>
            <a:endParaRPr lang="en-US" sz="3200" b="1" u="heavy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20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857356" y="5643578"/>
            <a:ext cx="6286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Capo </a:t>
            </a:r>
            <a:r>
              <a:rPr lang="en-US" sz="280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Progetto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Francesco De </a:t>
            </a:r>
            <a:r>
              <a:rPr lang="en-US" sz="2800" b="1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Falco</a:t>
            </a:r>
            <a:endParaRPr lang="en-US" sz="2800" b="1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Immagine 8" descr="ciclabile Noment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955937"/>
            <a:ext cx="4429156" cy="3330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28662" y="915399"/>
            <a:ext cx="7215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Progetto</a:t>
            </a:r>
            <a:r>
              <a:rPr lang="en-US" sz="3200" b="1" u="heavy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Roma2pass per le </a:t>
            </a:r>
            <a:r>
              <a:rPr lang="en-US" sz="3200" b="1" u="heavy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Scuole</a:t>
            </a:r>
            <a:endParaRPr lang="en-US" sz="3200" b="1" u="heavy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21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643042" y="5643578"/>
            <a:ext cx="5500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Capo </a:t>
            </a:r>
            <a:r>
              <a:rPr lang="en-US" sz="280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Progetto</a:t>
            </a:r>
            <a:r>
              <a:rPr lang="en-US" sz="280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Andrea Ventura</a:t>
            </a:r>
            <a:endParaRPr lang="en-US" sz="2800" b="1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1986" name="Picture 2" descr="Risultati immagini per Assedio degli Ostrogoti a Roma 537-538 d.C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2571768" cy="3896285"/>
          </a:xfrm>
          <a:prstGeom prst="rect">
            <a:avLst/>
          </a:prstGeom>
          <a:noFill/>
        </p:spPr>
      </p:pic>
      <p:pic>
        <p:nvPicPr>
          <p:cNvPr id="41988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2714644" cy="2000264"/>
          </a:xfrm>
          <a:prstGeom prst="rect">
            <a:avLst/>
          </a:prstGeom>
          <a:noFill/>
        </p:spPr>
      </p:pic>
      <p:pic>
        <p:nvPicPr>
          <p:cNvPr id="41990" name="Picture 6" descr="Melchiorre Fontana - assalto delle truppe francesi a Roma nel 1849 -ca.1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857628"/>
            <a:ext cx="271464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2844" y="1004905"/>
            <a:ext cx="842965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2425" indent="-352425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Parco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dello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Sport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allo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Stadio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Flaminio</a:t>
            </a:r>
            <a:endParaRPr lang="en-US" sz="2800" b="1" u="heavy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 marL="352425">
              <a:buClr>
                <a:schemeClr val="accent2">
                  <a:lumMod val="50000"/>
                </a:schemeClr>
              </a:buClr>
              <a:defRPr/>
            </a:pPr>
            <a:r>
              <a:rPr lang="en-US" sz="2800" b="1" u="heavy" dirty="0" err="1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Referente</a:t>
            </a:r>
            <a:r>
              <a:rPr lang="en-US" sz="2800" b="1" u="heavy" dirty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800" b="1" u="heavy" dirty="0" err="1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Tommaso</a:t>
            </a:r>
            <a:r>
              <a:rPr lang="en-US" sz="2800" b="1" u="heavy" dirty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u="heavy" dirty="0" err="1" smtClean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Cazzaniga</a:t>
            </a:r>
            <a:endParaRPr lang="en-US" sz="2800" b="1" u="heavy" dirty="0">
              <a:solidFill>
                <a:srgbClr val="25511F"/>
              </a:solidFill>
              <a:latin typeface="Comic Sans MS" pitchFamily="66" charset="0"/>
              <a:cs typeface="Arial" pitchFamily="34" charset="0"/>
            </a:endParaRPr>
          </a:p>
          <a:p>
            <a:pPr marL="352425" indent="-352425">
              <a:spcBef>
                <a:spcPts val="36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Il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Flaminio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e la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Città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della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Scienza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</a:br>
            <a:r>
              <a:rPr lang="en-US" sz="2800" b="1" u="heavy" dirty="0" err="1" smtClean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Referente</a:t>
            </a:r>
            <a:r>
              <a:rPr lang="en-US" sz="2800" b="1" u="heavy" dirty="0" smtClean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: Massimo </a:t>
            </a:r>
            <a:r>
              <a:rPr lang="en-US" sz="2800" b="1" u="heavy" dirty="0" err="1" smtClean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Tallarigo</a:t>
            </a:r>
            <a:endParaRPr lang="en-US" sz="2800" b="1" u="heavy" dirty="0" smtClean="0">
              <a:solidFill>
                <a:srgbClr val="25511F"/>
              </a:solidFill>
              <a:latin typeface="Comic Sans MS" pitchFamily="66" charset="0"/>
              <a:cs typeface="Arial" pitchFamily="34" charset="0"/>
            </a:endParaRPr>
          </a:p>
          <a:p>
            <a:pPr marL="352425" indent="-352425">
              <a:spcBef>
                <a:spcPts val="36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Consorzio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Agenda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Tevere</a:t>
            </a:r>
            <a:endParaRPr lang="en-US" sz="2800" b="1" u="heavy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 marL="352425">
              <a:buClr>
                <a:schemeClr val="accent2">
                  <a:lumMod val="50000"/>
                </a:schemeClr>
              </a:buClr>
              <a:defRPr/>
            </a:pPr>
            <a:r>
              <a:rPr lang="en-US" sz="2800" b="1" u="heavy" dirty="0" err="1" smtClean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Referente</a:t>
            </a:r>
            <a:r>
              <a:rPr lang="en-US" sz="2800" b="1" u="heavy" dirty="0" smtClean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800" b="1" u="heavy" dirty="0" err="1" smtClean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Piergiorgio</a:t>
            </a:r>
            <a:r>
              <a:rPr lang="en-US" sz="2800" b="1" u="heavy" dirty="0" smtClean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u="heavy" dirty="0" err="1" smtClean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Bellagamba</a:t>
            </a:r>
            <a:endParaRPr lang="en-US" sz="2800" b="1" u="heavy" dirty="0" smtClean="0">
              <a:solidFill>
                <a:srgbClr val="25511F"/>
              </a:solidFill>
              <a:latin typeface="Comic Sans MS" pitchFamily="66" charset="0"/>
              <a:cs typeface="Arial" pitchFamily="34" charset="0"/>
            </a:endParaRPr>
          </a:p>
          <a:p>
            <a:pPr marL="352425" indent="-352425">
              <a:spcBef>
                <a:spcPts val="36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Concorso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Renovatio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Urbis: Il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Miglio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delle</a:t>
            </a:r>
            <a:r>
              <a:rPr lang="en-US" sz="28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Arti</a:t>
            </a:r>
            <a:endParaRPr lang="en-US" sz="2800" b="1" u="heavy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 marL="352425">
              <a:buClr>
                <a:schemeClr val="accent2">
                  <a:lumMod val="50000"/>
                </a:schemeClr>
              </a:buClr>
              <a:defRPr/>
            </a:pPr>
            <a:r>
              <a:rPr lang="en-US" sz="2800" b="1" u="heavy" dirty="0" err="1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Piergiorgio</a:t>
            </a:r>
            <a:r>
              <a:rPr lang="en-US" sz="2800" b="1" u="heavy" dirty="0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b="1" u="heavy" dirty="0" err="1">
                <a:solidFill>
                  <a:srgbClr val="25511F"/>
                </a:solidFill>
                <a:latin typeface="Comic Sans MS" pitchFamily="66" charset="0"/>
                <a:cs typeface="Arial" pitchFamily="34" charset="0"/>
              </a:rPr>
              <a:t>Bellagamba</a:t>
            </a:r>
            <a:endParaRPr lang="en-US" sz="2800" b="1" u="heavy" dirty="0">
              <a:solidFill>
                <a:srgbClr val="25511F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22</a:t>
            </a:fld>
            <a:endParaRPr lang="en-GB" altLang="it-IT" sz="1000" smtClean="0">
              <a:latin typeface="+mn-lt"/>
            </a:endParaRPr>
          </a:p>
        </p:txBody>
      </p:sp>
      <p:pic>
        <p:nvPicPr>
          <p:cNvPr id="7" name="Immagine 6" descr="park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642918"/>
            <a:ext cx="1643074" cy="1221590"/>
          </a:xfrm>
          <a:prstGeom prst="rect">
            <a:avLst/>
          </a:prstGeom>
        </p:spPr>
      </p:pic>
      <p:pic>
        <p:nvPicPr>
          <p:cNvPr id="8" name="Immagine 7" descr="logo AgendaTeve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542578"/>
            <a:ext cx="1714512" cy="1208848"/>
          </a:xfrm>
          <a:prstGeom prst="rect">
            <a:avLst/>
          </a:prstGeom>
        </p:spPr>
      </p:pic>
      <p:pic>
        <p:nvPicPr>
          <p:cNvPr id="9" name="Immagine 8" descr="RENOVATIOURB planimetria 9.1.18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5388907"/>
            <a:ext cx="1785950" cy="1254803"/>
          </a:xfrm>
          <a:prstGeom prst="rect">
            <a:avLst/>
          </a:prstGeom>
        </p:spPr>
      </p:pic>
      <p:pic>
        <p:nvPicPr>
          <p:cNvPr id="10" name="Immagine 9" descr="citta della scien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2212835"/>
            <a:ext cx="2286016" cy="117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2C643-2A7C-416B-9FFC-5F97E325DEF7}" type="datetime1">
              <a:rPr lang="en-GB" smtClean="0"/>
              <a:pPr>
                <a:defRPr/>
              </a:pPr>
              <a:t>17/03/2018</a:t>
            </a:fld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87F4F-A5A9-48DD-91F7-CFD594F7B37F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www.associazioneamuse.it</a:t>
            </a:r>
            <a:endParaRPr lang="en-GB"/>
          </a:p>
        </p:txBody>
      </p:sp>
      <p:sp>
        <p:nvSpPr>
          <p:cNvPr id="5" name="Rettangolo 4"/>
          <p:cNvSpPr/>
          <p:nvPr/>
        </p:nvSpPr>
        <p:spPr>
          <a:xfrm>
            <a:off x="1928794" y="793417"/>
            <a:ext cx="63099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Informazione</a:t>
            </a:r>
            <a:r>
              <a:rPr lang="en-US" sz="24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Eventi</a:t>
            </a:r>
            <a:r>
              <a:rPr lang="en-US" sz="24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sociali</a:t>
            </a:r>
            <a:r>
              <a:rPr lang="en-US" sz="24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Incontri</a:t>
            </a:r>
            <a:endParaRPr lang="en-US" sz="2400" b="1" u="heavy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8596" y="1361342"/>
            <a:ext cx="6480720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Sito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Internet: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u="sng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www.associazioneamuse.it</a:t>
            </a:r>
          </a:p>
          <a:p>
            <a:pPr marL="352425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Sito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Internet: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  <a:hlinkClick r:id="rId2"/>
              </a:rPr>
              <a:t>www.roma2pass.it</a:t>
            </a:r>
            <a:endParaRPr lang="en-US" sz="2000" b="1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 marL="352425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Pagine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FB:</a:t>
            </a:r>
          </a:p>
          <a:p>
            <a:pPr marL="809625" lvl="1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AMUSE</a:t>
            </a:r>
          </a:p>
          <a:p>
            <a:pPr marL="809625" lvl="1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Roma2pass</a:t>
            </a:r>
          </a:p>
          <a:p>
            <a:pPr marL="809625" lvl="1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Decoro </a:t>
            </a: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Urbano</a:t>
            </a:r>
            <a:endParaRPr lang="en-US" sz="2000" b="1" u="heavy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 marL="809625" lvl="1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Amici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di Piazza </a:t>
            </a: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Verbano</a:t>
            </a:r>
            <a:endParaRPr lang="en-US" sz="2000" b="1" u="heavy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 marL="809625" lvl="1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Amici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Villa </a:t>
            </a: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Glori</a:t>
            </a:r>
            <a:endParaRPr lang="en-US" sz="2000" b="1" u="heavy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 marL="352425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News Letter </a:t>
            </a: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mensile</a:t>
            </a:r>
            <a:endParaRPr lang="en-US" sz="2000" b="1" u="heavy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 marL="352425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Quotidiano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online Roma2Oggi</a:t>
            </a:r>
          </a:p>
          <a:p>
            <a:pPr marL="352425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AMUSESTATE</a:t>
            </a:r>
          </a:p>
          <a:p>
            <a:pPr marL="352425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Brindisi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di </a:t>
            </a: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Natale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352425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Conferenze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/</a:t>
            </a: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Passeggiate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Roma2pass</a:t>
            </a:r>
          </a:p>
          <a:p>
            <a:pPr marL="352425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Assemblee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annuali</a:t>
            </a:r>
            <a:endParaRPr lang="en-US" sz="2000" b="1" u="heavy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  <a:p>
            <a:pPr marL="352425" indent="-352425">
              <a:spcAft>
                <a:spcPts val="2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Martedì</a:t>
            </a:r>
            <a:r>
              <a:rPr lang="en-US" sz="2000" b="1" u="heavy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di AMUSE a Villa </a:t>
            </a:r>
            <a:r>
              <a:rPr lang="en-US" sz="2000" b="1" u="heavy" dirty="0" err="1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Glori</a:t>
            </a:r>
            <a:endParaRPr lang="en-US" sz="2000" b="1" u="heavy" dirty="0" smtClean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Immagine 9" descr="grazi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69988"/>
            <a:ext cx="485775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Immagine 10" descr="buona serata a tutt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708400"/>
            <a:ext cx="767715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1311275" y="1746248"/>
            <a:ext cx="6500813" cy="1397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altLang="it-IT" sz="3600" b="1" dirty="0" smtClean="0">
                <a:solidFill>
                  <a:srgbClr val="0066CC"/>
                </a:solidFill>
                <a:latin typeface="Comic Sans MS" pitchFamily="66" charset="0"/>
              </a:rPr>
              <a:t>Pietro Rossi Marcelli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altLang="it-IT" sz="2800" b="1" i="1" dirty="0" smtClean="0">
                <a:latin typeface="Comic Sans MS" pitchFamily="66" charset="0"/>
              </a:rPr>
              <a:t>Presidente</a:t>
            </a:r>
          </a:p>
        </p:txBody>
      </p:sp>
      <p:pic>
        <p:nvPicPr>
          <p:cNvPr id="6147" name="Immagine 0" descr="Lg_Am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573463"/>
            <a:ext cx="41052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143644"/>
            <a:ext cx="2895600" cy="628650"/>
          </a:xfrm>
          <a:noFill/>
        </p:spPr>
        <p:txBody>
          <a:bodyPr/>
          <a:lstStyle/>
          <a:p>
            <a:r>
              <a:rPr lang="en-GB" altLang="it-IT" sz="1400" dirty="0" smtClean="0"/>
              <a:t>www.associazioneamuse.it</a:t>
            </a:r>
          </a:p>
          <a:p>
            <a:r>
              <a:rPr lang="en-GB" altLang="it-IT" sz="1400" dirty="0" smtClean="0"/>
              <a:t>www.roma2pass.it</a:t>
            </a:r>
          </a:p>
          <a:p>
            <a:endParaRPr lang="en-GB" altLang="it-IT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395288" y="1000108"/>
            <a:ext cx="8320087" cy="5429288"/>
            <a:chOff x="748" y="845"/>
            <a:chExt cx="4219" cy="3113"/>
          </a:xfrm>
        </p:grpSpPr>
        <p:sp>
          <p:nvSpPr>
            <p:cNvPr id="7176" name="Rectangle 11"/>
            <p:cNvSpPr>
              <a:spLocks noChangeArrowheads="1"/>
            </p:cNvSpPr>
            <p:nvPr/>
          </p:nvSpPr>
          <p:spPr bwMode="auto">
            <a:xfrm>
              <a:off x="2321" y="2151"/>
              <a:ext cx="1111" cy="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altLang="it-IT" dirty="0"/>
            </a:p>
          </p:txBody>
        </p:sp>
        <p:sp>
          <p:nvSpPr>
            <p:cNvPr id="7177" name="AutoShape 12"/>
            <p:cNvSpPr>
              <a:spLocks noChangeAspect="1" noChangeArrowheads="1" noTextEdit="1"/>
            </p:cNvSpPr>
            <p:nvPr/>
          </p:nvSpPr>
          <p:spPr bwMode="auto">
            <a:xfrm>
              <a:off x="748" y="845"/>
              <a:ext cx="4219" cy="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178" name="Freeform 13"/>
            <p:cNvSpPr>
              <a:spLocks/>
            </p:cNvSpPr>
            <p:nvPr/>
          </p:nvSpPr>
          <p:spPr bwMode="auto">
            <a:xfrm>
              <a:off x="777" y="877"/>
              <a:ext cx="4155" cy="3018"/>
            </a:xfrm>
            <a:custGeom>
              <a:avLst/>
              <a:gdLst>
                <a:gd name="T0" fmla="*/ 0 w 8310"/>
                <a:gd name="T1" fmla="*/ 0 h 6037"/>
                <a:gd name="T2" fmla="*/ 1 w 8310"/>
                <a:gd name="T3" fmla="*/ 0 h 6037"/>
                <a:gd name="T4" fmla="*/ 1 w 8310"/>
                <a:gd name="T5" fmla="*/ 0 h 6037"/>
                <a:gd name="T6" fmla="*/ 1 w 8310"/>
                <a:gd name="T7" fmla="*/ 0 h 6037"/>
                <a:gd name="T8" fmla="*/ 1 w 8310"/>
                <a:gd name="T9" fmla="*/ 0 h 6037"/>
                <a:gd name="T10" fmla="*/ 1 w 8310"/>
                <a:gd name="T11" fmla="*/ 0 h 6037"/>
                <a:gd name="T12" fmla="*/ 1 w 8310"/>
                <a:gd name="T13" fmla="*/ 0 h 6037"/>
                <a:gd name="T14" fmla="*/ 1 w 8310"/>
                <a:gd name="T15" fmla="*/ 0 h 6037"/>
                <a:gd name="T16" fmla="*/ 1 w 8310"/>
                <a:gd name="T17" fmla="*/ 0 h 6037"/>
                <a:gd name="T18" fmla="*/ 1 w 8310"/>
                <a:gd name="T19" fmla="*/ 0 h 6037"/>
                <a:gd name="T20" fmla="*/ 1 w 8310"/>
                <a:gd name="T21" fmla="*/ 0 h 6037"/>
                <a:gd name="T22" fmla="*/ 1 w 8310"/>
                <a:gd name="T23" fmla="*/ 0 h 6037"/>
                <a:gd name="T24" fmla="*/ 1 w 8310"/>
                <a:gd name="T25" fmla="*/ 0 h 6037"/>
                <a:gd name="T26" fmla="*/ 1 w 8310"/>
                <a:gd name="T27" fmla="*/ 0 h 6037"/>
                <a:gd name="T28" fmla="*/ 1 w 8310"/>
                <a:gd name="T29" fmla="*/ 0 h 6037"/>
                <a:gd name="T30" fmla="*/ 1 w 8310"/>
                <a:gd name="T31" fmla="*/ 0 h 6037"/>
                <a:gd name="T32" fmla="*/ 1 w 8310"/>
                <a:gd name="T33" fmla="*/ 0 h 6037"/>
                <a:gd name="T34" fmla="*/ 1 w 8310"/>
                <a:gd name="T35" fmla="*/ 0 h 6037"/>
                <a:gd name="T36" fmla="*/ 1 w 8310"/>
                <a:gd name="T37" fmla="*/ 0 h 6037"/>
                <a:gd name="T38" fmla="*/ 1 w 8310"/>
                <a:gd name="T39" fmla="*/ 0 h 6037"/>
                <a:gd name="T40" fmla="*/ 1 w 8310"/>
                <a:gd name="T41" fmla="*/ 0 h 6037"/>
                <a:gd name="T42" fmla="*/ 1 w 8310"/>
                <a:gd name="T43" fmla="*/ 0 h 6037"/>
                <a:gd name="T44" fmla="*/ 1 w 8310"/>
                <a:gd name="T45" fmla="*/ 0 h 6037"/>
                <a:gd name="T46" fmla="*/ 1 w 8310"/>
                <a:gd name="T47" fmla="*/ 0 h 6037"/>
                <a:gd name="T48" fmla="*/ 1 w 8310"/>
                <a:gd name="T49" fmla="*/ 0 h 6037"/>
                <a:gd name="T50" fmla="*/ 1 w 8310"/>
                <a:gd name="T51" fmla="*/ 0 h 6037"/>
                <a:gd name="T52" fmla="*/ 0 w 8310"/>
                <a:gd name="T53" fmla="*/ 0 h 6037"/>
                <a:gd name="T54" fmla="*/ 0 w 8310"/>
                <a:gd name="T55" fmla="*/ 0 h 6037"/>
                <a:gd name="T56" fmla="*/ 0 w 8310"/>
                <a:gd name="T57" fmla="*/ 0 h 6037"/>
                <a:gd name="T58" fmla="*/ 0 w 8310"/>
                <a:gd name="T59" fmla="*/ 0 h 60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310"/>
                <a:gd name="T91" fmla="*/ 0 h 6037"/>
                <a:gd name="T92" fmla="*/ 8310 w 8310"/>
                <a:gd name="T93" fmla="*/ 6037 h 60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310" h="6037">
                  <a:moveTo>
                    <a:pt x="0" y="5640"/>
                  </a:moveTo>
                  <a:lnTo>
                    <a:pt x="27" y="5825"/>
                  </a:lnTo>
                  <a:lnTo>
                    <a:pt x="101" y="5947"/>
                  </a:lnTo>
                  <a:lnTo>
                    <a:pt x="205" y="6013"/>
                  </a:lnTo>
                  <a:lnTo>
                    <a:pt x="327" y="6037"/>
                  </a:lnTo>
                  <a:lnTo>
                    <a:pt x="7966" y="6037"/>
                  </a:lnTo>
                  <a:lnTo>
                    <a:pt x="8106" y="6006"/>
                  </a:lnTo>
                  <a:lnTo>
                    <a:pt x="8214" y="5921"/>
                  </a:lnTo>
                  <a:lnTo>
                    <a:pt x="8283" y="5795"/>
                  </a:lnTo>
                  <a:lnTo>
                    <a:pt x="8310" y="5640"/>
                  </a:lnTo>
                  <a:lnTo>
                    <a:pt x="8310" y="392"/>
                  </a:lnTo>
                  <a:lnTo>
                    <a:pt x="8310" y="345"/>
                  </a:lnTo>
                  <a:lnTo>
                    <a:pt x="8306" y="297"/>
                  </a:lnTo>
                  <a:lnTo>
                    <a:pt x="8292" y="217"/>
                  </a:lnTo>
                  <a:lnTo>
                    <a:pt x="8230" y="95"/>
                  </a:lnTo>
                  <a:lnTo>
                    <a:pt x="8124" y="24"/>
                  </a:lnTo>
                  <a:lnTo>
                    <a:pt x="7966" y="0"/>
                  </a:lnTo>
                  <a:lnTo>
                    <a:pt x="327" y="0"/>
                  </a:lnTo>
                  <a:lnTo>
                    <a:pt x="288" y="0"/>
                  </a:lnTo>
                  <a:lnTo>
                    <a:pt x="269" y="0"/>
                  </a:lnTo>
                  <a:lnTo>
                    <a:pt x="249" y="2"/>
                  </a:lnTo>
                  <a:lnTo>
                    <a:pt x="179" y="15"/>
                  </a:lnTo>
                  <a:lnTo>
                    <a:pt x="74" y="76"/>
                  </a:lnTo>
                  <a:lnTo>
                    <a:pt x="40" y="127"/>
                  </a:lnTo>
                  <a:lnTo>
                    <a:pt x="15" y="197"/>
                  </a:lnTo>
                  <a:lnTo>
                    <a:pt x="1" y="284"/>
                  </a:lnTo>
                  <a:lnTo>
                    <a:pt x="0" y="334"/>
                  </a:lnTo>
                  <a:lnTo>
                    <a:pt x="0" y="361"/>
                  </a:lnTo>
                  <a:lnTo>
                    <a:pt x="0" y="392"/>
                  </a:lnTo>
                  <a:lnTo>
                    <a:pt x="0" y="5640"/>
                  </a:lnTo>
                  <a:close/>
                </a:path>
              </a:pathLst>
            </a:custGeom>
            <a:solidFill>
              <a:srgbClr val="B358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179" name="Freeform 14"/>
            <p:cNvSpPr>
              <a:spLocks/>
            </p:cNvSpPr>
            <p:nvPr/>
          </p:nvSpPr>
          <p:spPr bwMode="auto">
            <a:xfrm>
              <a:off x="818" y="923"/>
              <a:ext cx="4067" cy="2924"/>
            </a:xfrm>
            <a:custGeom>
              <a:avLst/>
              <a:gdLst>
                <a:gd name="T0" fmla="*/ 0 w 8135"/>
                <a:gd name="T1" fmla="*/ 1 h 5847"/>
                <a:gd name="T2" fmla="*/ 0 w 8135"/>
                <a:gd name="T3" fmla="*/ 1 h 5847"/>
                <a:gd name="T4" fmla="*/ 0 w 8135"/>
                <a:gd name="T5" fmla="*/ 1 h 5847"/>
                <a:gd name="T6" fmla="*/ 0 w 8135"/>
                <a:gd name="T7" fmla="*/ 1 h 5847"/>
                <a:gd name="T8" fmla="*/ 0 w 8135"/>
                <a:gd name="T9" fmla="*/ 1 h 5847"/>
                <a:gd name="T10" fmla="*/ 0 w 8135"/>
                <a:gd name="T11" fmla="*/ 1 h 5847"/>
                <a:gd name="T12" fmla="*/ 0 w 8135"/>
                <a:gd name="T13" fmla="*/ 1 h 5847"/>
                <a:gd name="T14" fmla="*/ 0 w 8135"/>
                <a:gd name="T15" fmla="*/ 1 h 5847"/>
                <a:gd name="T16" fmla="*/ 0 w 8135"/>
                <a:gd name="T17" fmla="*/ 1 h 5847"/>
                <a:gd name="T18" fmla="*/ 0 w 8135"/>
                <a:gd name="T19" fmla="*/ 1 h 5847"/>
                <a:gd name="T20" fmla="*/ 0 w 8135"/>
                <a:gd name="T21" fmla="*/ 1 h 5847"/>
                <a:gd name="T22" fmla="*/ 0 w 8135"/>
                <a:gd name="T23" fmla="*/ 1 h 5847"/>
                <a:gd name="T24" fmla="*/ 0 w 8135"/>
                <a:gd name="T25" fmla="*/ 1 h 5847"/>
                <a:gd name="T26" fmla="*/ 0 w 8135"/>
                <a:gd name="T27" fmla="*/ 1 h 5847"/>
                <a:gd name="T28" fmla="*/ 0 w 8135"/>
                <a:gd name="T29" fmla="*/ 1 h 5847"/>
                <a:gd name="T30" fmla="*/ 0 w 8135"/>
                <a:gd name="T31" fmla="*/ 1 h 5847"/>
                <a:gd name="T32" fmla="*/ 0 w 8135"/>
                <a:gd name="T33" fmla="*/ 0 h 5847"/>
                <a:gd name="T34" fmla="*/ 0 w 8135"/>
                <a:gd name="T35" fmla="*/ 1 h 5847"/>
                <a:gd name="T36" fmla="*/ 0 w 8135"/>
                <a:gd name="T37" fmla="*/ 1 h 5847"/>
                <a:gd name="T38" fmla="*/ 0 w 8135"/>
                <a:gd name="T39" fmla="*/ 1 h 5847"/>
                <a:gd name="T40" fmla="*/ 0 w 8135"/>
                <a:gd name="T41" fmla="*/ 1 h 5847"/>
                <a:gd name="T42" fmla="*/ 0 w 8135"/>
                <a:gd name="T43" fmla="*/ 1 h 5847"/>
                <a:gd name="T44" fmla="*/ 0 w 8135"/>
                <a:gd name="T45" fmla="*/ 1 h 5847"/>
                <a:gd name="T46" fmla="*/ 0 w 8135"/>
                <a:gd name="T47" fmla="*/ 1 h 5847"/>
                <a:gd name="T48" fmla="*/ 0 w 8135"/>
                <a:gd name="T49" fmla="*/ 1 h 5847"/>
                <a:gd name="T50" fmla="*/ 0 w 8135"/>
                <a:gd name="T51" fmla="*/ 1 h 5847"/>
                <a:gd name="T52" fmla="*/ 0 w 8135"/>
                <a:gd name="T53" fmla="*/ 1 h 58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35"/>
                <a:gd name="T82" fmla="*/ 0 h 5847"/>
                <a:gd name="T83" fmla="*/ 8135 w 8135"/>
                <a:gd name="T84" fmla="*/ 5847 h 58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35" h="5847">
                  <a:moveTo>
                    <a:pt x="0" y="5497"/>
                  </a:moveTo>
                  <a:lnTo>
                    <a:pt x="20" y="5651"/>
                  </a:lnTo>
                  <a:lnTo>
                    <a:pt x="68" y="5759"/>
                  </a:lnTo>
                  <a:lnTo>
                    <a:pt x="155" y="5821"/>
                  </a:lnTo>
                  <a:lnTo>
                    <a:pt x="299" y="5847"/>
                  </a:lnTo>
                  <a:lnTo>
                    <a:pt x="7834" y="5847"/>
                  </a:lnTo>
                  <a:lnTo>
                    <a:pt x="7971" y="5821"/>
                  </a:lnTo>
                  <a:lnTo>
                    <a:pt x="8064" y="5747"/>
                  </a:lnTo>
                  <a:lnTo>
                    <a:pt x="8116" y="5637"/>
                  </a:lnTo>
                  <a:lnTo>
                    <a:pt x="8135" y="5497"/>
                  </a:lnTo>
                  <a:lnTo>
                    <a:pt x="8135" y="358"/>
                  </a:lnTo>
                  <a:lnTo>
                    <a:pt x="8135" y="315"/>
                  </a:lnTo>
                  <a:lnTo>
                    <a:pt x="8131" y="272"/>
                  </a:lnTo>
                  <a:lnTo>
                    <a:pt x="8119" y="196"/>
                  </a:lnTo>
                  <a:lnTo>
                    <a:pt x="8062" y="85"/>
                  </a:lnTo>
                  <a:lnTo>
                    <a:pt x="7969" y="21"/>
                  </a:lnTo>
                  <a:lnTo>
                    <a:pt x="7834" y="0"/>
                  </a:lnTo>
                  <a:lnTo>
                    <a:pt x="299" y="1"/>
                  </a:lnTo>
                  <a:lnTo>
                    <a:pt x="166" y="18"/>
                  </a:lnTo>
                  <a:lnTo>
                    <a:pt x="73" y="70"/>
                  </a:lnTo>
                  <a:lnTo>
                    <a:pt x="42" y="112"/>
                  </a:lnTo>
                  <a:lnTo>
                    <a:pt x="18" y="175"/>
                  </a:lnTo>
                  <a:lnTo>
                    <a:pt x="6" y="254"/>
                  </a:lnTo>
                  <a:lnTo>
                    <a:pt x="1" y="301"/>
                  </a:lnTo>
                  <a:lnTo>
                    <a:pt x="1" y="329"/>
                  </a:lnTo>
                  <a:lnTo>
                    <a:pt x="0" y="358"/>
                  </a:lnTo>
                  <a:lnTo>
                    <a:pt x="0" y="549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180" name="Rectangle 15"/>
            <p:cNvSpPr>
              <a:spLocks noChangeArrowheads="1"/>
            </p:cNvSpPr>
            <p:nvPr/>
          </p:nvSpPr>
          <p:spPr bwMode="auto">
            <a:xfrm>
              <a:off x="974" y="3815"/>
              <a:ext cx="93" cy="108"/>
            </a:xfrm>
            <a:prstGeom prst="rect">
              <a:avLst/>
            </a:prstGeom>
            <a:solidFill>
              <a:srgbClr val="B35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81" name="Rectangle 16"/>
            <p:cNvSpPr>
              <a:spLocks noChangeArrowheads="1"/>
            </p:cNvSpPr>
            <p:nvPr/>
          </p:nvSpPr>
          <p:spPr bwMode="auto">
            <a:xfrm>
              <a:off x="1067" y="3815"/>
              <a:ext cx="92" cy="108"/>
            </a:xfrm>
            <a:prstGeom prst="rect">
              <a:avLst/>
            </a:prstGeom>
            <a:solidFill>
              <a:srgbClr val="B8600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82" name="Rectangle 17"/>
            <p:cNvSpPr>
              <a:spLocks noChangeArrowheads="1"/>
            </p:cNvSpPr>
            <p:nvPr/>
          </p:nvSpPr>
          <p:spPr bwMode="auto">
            <a:xfrm>
              <a:off x="1159" y="3815"/>
              <a:ext cx="92" cy="108"/>
            </a:xfrm>
            <a:prstGeom prst="rect">
              <a:avLst/>
            </a:prstGeom>
            <a:solidFill>
              <a:srgbClr val="BC691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83" name="Rectangle 18"/>
            <p:cNvSpPr>
              <a:spLocks noChangeArrowheads="1"/>
            </p:cNvSpPr>
            <p:nvPr/>
          </p:nvSpPr>
          <p:spPr bwMode="auto">
            <a:xfrm>
              <a:off x="1251" y="3815"/>
              <a:ext cx="93" cy="108"/>
            </a:xfrm>
            <a:prstGeom prst="rect">
              <a:avLst/>
            </a:prstGeom>
            <a:solidFill>
              <a:srgbClr val="C1712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84" name="Rectangle 19"/>
            <p:cNvSpPr>
              <a:spLocks noChangeArrowheads="1"/>
            </p:cNvSpPr>
            <p:nvPr/>
          </p:nvSpPr>
          <p:spPr bwMode="auto">
            <a:xfrm>
              <a:off x="1344" y="3815"/>
              <a:ext cx="92" cy="108"/>
            </a:xfrm>
            <a:prstGeom prst="rect">
              <a:avLst/>
            </a:prstGeom>
            <a:solidFill>
              <a:srgbClr val="C67A2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85" name="Rectangle 20"/>
            <p:cNvSpPr>
              <a:spLocks noChangeArrowheads="1"/>
            </p:cNvSpPr>
            <p:nvPr/>
          </p:nvSpPr>
          <p:spPr bwMode="auto">
            <a:xfrm>
              <a:off x="1436" y="3815"/>
              <a:ext cx="92" cy="108"/>
            </a:xfrm>
            <a:prstGeom prst="rect">
              <a:avLst/>
            </a:prstGeom>
            <a:solidFill>
              <a:srgbClr val="CA82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86" name="Rectangle 21"/>
            <p:cNvSpPr>
              <a:spLocks noChangeArrowheads="1"/>
            </p:cNvSpPr>
            <p:nvPr/>
          </p:nvSpPr>
          <p:spPr bwMode="auto">
            <a:xfrm>
              <a:off x="1528" y="3815"/>
              <a:ext cx="93" cy="108"/>
            </a:xfrm>
            <a:prstGeom prst="rect">
              <a:avLst/>
            </a:prstGeom>
            <a:solidFill>
              <a:srgbClr val="CF8A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87" name="Rectangle 22"/>
            <p:cNvSpPr>
              <a:spLocks noChangeArrowheads="1"/>
            </p:cNvSpPr>
            <p:nvPr/>
          </p:nvSpPr>
          <p:spPr bwMode="auto">
            <a:xfrm>
              <a:off x="1621" y="3815"/>
              <a:ext cx="92" cy="108"/>
            </a:xfrm>
            <a:prstGeom prst="rect">
              <a:avLst/>
            </a:prstGeom>
            <a:solidFill>
              <a:srgbClr val="D493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88" name="Rectangle 23"/>
            <p:cNvSpPr>
              <a:spLocks noChangeArrowheads="1"/>
            </p:cNvSpPr>
            <p:nvPr/>
          </p:nvSpPr>
          <p:spPr bwMode="auto">
            <a:xfrm>
              <a:off x="1713" y="3815"/>
              <a:ext cx="93" cy="108"/>
            </a:xfrm>
            <a:prstGeom prst="rect">
              <a:avLst/>
            </a:prstGeom>
            <a:solidFill>
              <a:srgbClr val="D99B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89" name="Rectangle 24"/>
            <p:cNvSpPr>
              <a:spLocks noChangeArrowheads="1"/>
            </p:cNvSpPr>
            <p:nvPr/>
          </p:nvSpPr>
          <p:spPr bwMode="auto">
            <a:xfrm>
              <a:off x="1806" y="3815"/>
              <a:ext cx="92" cy="108"/>
            </a:xfrm>
            <a:prstGeom prst="rect">
              <a:avLst/>
            </a:prstGeom>
            <a:solidFill>
              <a:srgbClr val="DDA3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90" name="Rectangle 25"/>
            <p:cNvSpPr>
              <a:spLocks noChangeArrowheads="1"/>
            </p:cNvSpPr>
            <p:nvPr/>
          </p:nvSpPr>
          <p:spPr bwMode="auto">
            <a:xfrm>
              <a:off x="1898" y="3815"/>
              <a:ext cx="92" cy="108"/>
            </a:xfrm>
            <a:prstGeom prst="rect">
              <a:avLst/>
            </a:prstGeom>
            <a:solidFill>
              <a:srgbClr val="E2AC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91" name="Rectangle 26"/>
            <p:cNvSpPr>
              <a:spLocks noChangeArrowheads="1"/>
            </p:cNvSpPr>
            <p:nvPr/>
          </p:nvSpPr>
          <p:spPr bwMode="auto">
            <a:xfrm>
              <a:off x="1990" y="3815"/>
              <a:ext cx="93" cy="108"/>
            </a:xfrm>
            <a:prstGeom prst="rect">
              <a:avLst/>
            </a:prstGeom>
            <a:solidFill>
              <a:srgbClr val="E7B4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92" name="Rectangle 27"/>
            <p:cNvSpPr>
              <a:spLocks noChangeArrowheads="1"/>
            </p:cNvSpPr>
            <p:nvPr/>
          </p:nvSpPr>
          <p:spPr bwMode="auto">
            <a:xfrm>
              <a:off x="2083" y="3815"/>
              <a:ext cx="92" cy="108"/>
            </a:xfrm>
            <a:prstGeom prst="rect">
              <a:avLst/>
            </a:prstGeom>
            <a:solidFill>
              <a:srgbClr val="EBB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93" name="Rectangle 28"/>
            <p:cNvSpPr>
              <a:spLocks noChangeArrowheads="1"/>
            </p:cNvSpPr>
            <p:nvPr/>
          </p:nvSpPr>
          <p:spPr bwMode="auto">
            <a:xfrm>
              <a:off x="2175" y="3815"/>
              <a:ext cx="92" cy="108"/>
            </a:xfrm>
            <a:prstGeom prst="rect">
              <a:avLst/>
            </a:prstGeom>
            <a:solidFill>
              <a:srgbClr val="F0C5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94" name="Rectangle 29"/>
            <p:cNvSpPr>
              <a:spLocks noChangeArrowheads="1"/>
            </p:cNvSpPr>
            <p:nvPr/>
          </p:nvSpPr>
          <p:spPr bwMode="auto">
            <a:xfrm>
              <a:off x="2267" y="3815"/>
              <a:ext cx="93" cy="108"/>
            </a:xfrm>
            <a:prstGeom prst="rect">
              <a:avLst/>
            </a:prstGeom>
            <a:solidFill>
              <a:srgbClr val="EEC1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95" name="Rectangle 30"/>
            <p:cNvSpPr>
              <a:spLocks noChangeArrowheads="1"/>
            </p:cNvSpPr>
            <p:nvPr/>
          </p:nvSpPr>
          <p:spPr bwMode="auto">
            <a:xfrm>
              <a:off x="2360" y="3815"/>
              <a:ext cx="92" cy="108"/>
            </a:xfrm>
            <a:prstGeom prst="rect">
              <a:avLst/>
            </a:prstGeom>
            <a:solidFill>
              <a:srgbClr val="EBBD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96" name="Rectangle 31"/>
            <p:cNvSpPr>
              <a:spLocks noChangeArrowheads="1"/>
            </p:cNvSpPr>
            <p:nvPr/>
          </p:nvSpPr>
          <p:spPr bwMode="auto">
            <a:xfrm>
              <a:off x="2452" y="3815"/>
              <a:ext cx="92" cy="108"/>
            </a:xfrm>
            <a:prstGeom prst="rect">
              <a:avLst/>
            </a:prstGeom>
            <a:solidFill>
              <a:srgbClr val="E9B9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97" name="Rectangle 32"/>
            <p:cNvSpPr>
              <a:spLocks noChangeArrowheads="1"/>
            </p:cNvSpPr>
            <p:nvPr/>
          </p:nvSpPr>
          <p:spPr bwMode="auto">
            <a:xfrm>
              <a:off x="2544" y="3815"/>
              <a:ext cx="93" cy="108"/>
            </a:xfrm>
            <a:prstGeom prst="rect">
              <a:avLst/>
            </a:prstGeom>
            <a:solidFill>
              <a:srgbClr val="E7B5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98" name="Rectangle 33"/>
            <p:cNvSpPr>
              <a:spLocks noChangeArrowheads="1"/>
            </p:cNvSpPr>
            <p:nvPr/>
          </p:nvSpPr>
          <p:spPr bwMode="auto">
            <a:xfrm>
              <a:off x="2637" y="3815"/>
              <a:ext cx="92" cy="108"/>
            </a:xfrm>
            <a:prstGeom prst="rect">
              <a:avLst/>
            </a:prstGeom>
            <a:solidFill>
              <a:srgbClr val="E5B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199" name="Rectangle 34"/>
            <p:cNvSpPr>
              <a:spLocks noChangeArrowheads="1"/>
            </p:cNvSpPr>
            <p:nvPr/>
          </p:nvSpPr>
          <p:spPr bwMode="auto">
            <a:xfrm>
              <a:off x="2729" y="3815"/>
              <a:ext cx="92" cy="108"/>
            </a:xfrm>
            <a:prstGeom prst="rect">
              <a:avLst/>
            </a:prstGeom>
            <a:solidFill>
              <a:srgbClr val="E2AD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00" name="Rectangle 35"/>
            <p:cNvSpPr>
              <a:spLocks noChangeArrowheads="1"/>
            </p:cNvSpPr>
            <p:nvPr/>
          </p:nvSpPr>
          <p:spPr bwMode="auto">
            <a:xfrm>
              <a:off x="2821" y="3815"/>
              <a:ext cx="93" cy="108"/>
            </a:xfrm>
            <a:prstGeom prst="rect">
              <a:avLst/>
            </a:prstGeom>
            <a:solidFill>
              <a:srgbClr val="E0A9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01" name="Rectangle 36"/>
            <p:cNvSpPr>
              <a:spLocks noChangeArrowheads="1"/>
            </p:cNvSpPr>
            <p:nvPr/>
          </p:nvSpPr>
          <p:spPr bwMode="auto">
            <a:xfrm>
              <a:off x="2914" y="3815"/>
              <a:ext cx="92" cy="108"/>
            </a:xfrm>
            <a:prstGeom prst="rect">
              <a:avLst/>
            </a:prstGeom>
            <a:solidFill>
              <a:srgbClr val="DEA5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02" name="Rectangle 37"/>
            <p:cNvSpPr>
              <a:spLocks noChangeArrowheads="1"/>
            </p:cNvSpPr>
            <p:nvPr/>
          </p:nvSpPr>
          <p:spPr bwMode="auto">
            <a:xfrm>
              <a:off x="3006" y="3815"/>
              <a:ext cx="93" cy="108"/>
            </a:xfrm>
            <a:prstGeom prst="rect">
              <a:avLst/>
            </a:prstGeom>
            <a:solidFill>
              <a:srgbClr val="DCA1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03" name="Rectangle 38"/>
            <p:cNvSpPr>
              <a:spLocks noChangeArrowheads="1"/>
            </p:cNvSpPr>
            <p:nvPr/>
          </p:nvSpPr>
          <p:spPr bwMode="auto">
            <a:xfrm>
              <a:off x="3099" y="3815"/>
              <a:ext cx="92" cy="108"/>
            </a:xfrm>
            <a:prstGeom prst="rect">
              <a:avLst/>
            </a:prstGeom>
            <a:solidFill>
              <a:srgbClr val="D99D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04" name="Rectangle 39"/>
            <p:cNvSpPr>
              <a:spLocks noChangeArrowheads="1"/>
            </p:cNvSpPr>
            <p:nvPr/>
          </p:nvSpPr>
          <p:spPr bwMode="auto">
            <a:xfrm>
              <a:off x="3191" y="3815"/>
              <a:ext cx="92" cy="108"/>
            </a:xfrm>
            <a:prstGeom prst="rect">
              <a:avLst/>
            </a:prstGeom>
            <a:solidFill>
              <a:srgbClr val="D799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05" name="Rectangle 40"/>
            <p:cNvSpPr>
              <a:spLocks noChangeArrowheads="1"/>
            </p:cNvSpPr>
            <p:nvPr/>
          </p:nvSpPr>
          <p:spPr bwMode="auto">
            <a:xfrm>
              <a:off x="3283" y="3815"/>
              <a:ext cx="93" cy="108"/>
            </a:xfrm>
            <a:prstGeom prst="rect">
              <a:avLst/>
            </a:prstGeom>
            <a:solidFill>
              <a:srgbClr val="D595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06" name="Rectangle 41"/>
            <p:cNvSpPr>
              <a:spLocks noChangeArrowheads="1"/>
            </p:cNvSpPr>
            <p:nvPr/>
          </p:nvSpPr>
          <p:spPr bwMode="auto">
            <a:xfrm>
              <a:off x="3376" y="3815"/>
              <a:ext cx="92" cy="108"/>
            </a:xfrm>
            <a:prstGeom prst="rect">
              <a:avLst/>
            </a:prstGeom>
            <a:solidFill>
              <a:srgbClr val="D391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07" name="Rectangle 42"/>
            <p:cNvSpPr>
              <a:spLocks noChangeArrowheads="1"/>
            </p:cNvSpPr>
            <p:nvPr/>
          </p:nvSpPr>
          <p:spPr bwMode="auto">
            <a:xfrm>
              <a:off x="3468" y="3815"/>
              <a:ext cx="92" cy="108"/>
            </a:xfrm>
            <a:prstGeom prst="rect">
              <a:avLst/>
            </a:prstGeom>
            <a:solidFill>
              <a:srgbClr val="D08C4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08" name="Rectangle 43"/>
            <p:cNvSpPr>
              <a:spLocks noChangeArrowheads="1"/>
            </p:cNvSpPr>
            <p:nvPr/>
          </p:nvSpPr>
          <p:spPr bwMode="auto">
            <a:xfrm>
              <a:off x="3560" y="3815"/>
              <a:ext cx="93" cy="108"/>
            </a:xfrm>
            <a:prstGeom prst="rect">
              <a:avLst/>
            </a:prstGeom>
            <a:solidFill>
              <a:srgbClr val="CE88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09" name="Rectangle 44"/>
            <p:cNvSpPr>
              <a:spLocks noChangeArrowheads="1"/>
            </p:cNvSpPr>
            <p:nvPr/>
          </p:nvSpPr>
          <p:spPr bwMode="auto">
            <a:xfrm>
              <a:off x="3653" y="3815"/>
              <a:ext cx="92" cy="108"/>
            </a:xfrm>
            <a:prstGeom prst="rect">
              <a:avLst/>
            </a:prstGeom>
            <a:solidFill>
              <a:srgbClr val="CC84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10" name="Rectangle 45"/>
            <p:cNvSpPr>
              <a:spLocks noChangeArrowheads="1"/>
            </p:cNvSpPr>
            <p:nvPr/>
          </p:nvSpPr>
          <p:spPr bwMode="auto">
            <a:xfrm>
              <a:off x="3745" y="3815"/>
              <a:ext cx="92" cy="108"/>
            </a:xfrm>
            <a:prstGeom prst="rect">
              <a:avLst/>
            </a:prstGeom>
            <a:solidFill>
              <a:srgbClr val="CA803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11" name="Rectangle 46"/>
            <p:cNvSpPr>
              <a:spLocks noChangeArrowheads="1"/>
            </p:cNvSpPr>
            <p:nvPr/>
          </p:nvSpPr>
          <p:spPr bwMode="auto">
            <a:xfrm>
              <a:off x="3837" y="3815"/>
              <a:ext cx="92" cy="108"/>
            </a:xfrm>
            <a:prstGeom prst="rect">
              <a:avLst/>
            </a:prstGeom>
            <a:solidFill>
              <a:srgbClr val="C77C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12" name="Rectangle 47"/>
            <p:cNvSpPr>
              <a:spLocks noChangeArrowheads="1"/>
            </p:cNvSpPr>
            <p:nvPr/>
          </p:nvSpPr>
          <p:spPr bwMode="auto">
            <a:xfrm>
              <a:off x="3929" y="3815"/>
              <a:ext cx="93" cy="108"/>
            </a:xfrm>
            <a:prstGeom prst="rect">
              <a:avLst/>
            </a:prstGeom>
            <a:solidFill>
              <a:srgbClr val="C5782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13" name="Rectangle 48"/>
            <p:cNvSpPr>
              <a:spLocks noChangeArrowheads="1"/>
            </p:cNvSpPr>
            <p:nvPr/>
          </p:nvSpPr>
          <p:spPr bwMode="auto">
            <a:xfrm>
              <a:off x="4022" y="3815"/>
              <a:ext cx="92" cy="108"/>
            </a:xfrm>
            <a:prstGeom prst="rect">
              <a:avLst/>
            </a:prstGeom>
            <a:solidFill>
              <a:srgbClr val="C374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14" name="Rectangle 49"/>
            <p:cNvSpPr>
              <a:spLocks noChangeArrowheads="1"/>
            </p:cNvSpPr>
            <p:nvPr/>
          </p:nvSpPr>
          <p:spPr bwMode="auto">
            <a:xfrm>
              <a:off x="4114" y="3815"/>
              <a:ext cx="93" cy="108"/>
            </a:xfrm>
            <a:prstGeom prst="rect">
              <a:avLst/>
            </a:prstGeom>
            <a:solidFill>
              <a:srgbClr val="C1702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15" name="Rectangle 50"/>
            <p:cNvSpPr>
              <a:spLocks noChangeArrowheads="1"/>
            </p:cNvSpPr>
            <p:nvPr/>
          </p:nvSpPr>
          <p:spPr bwMode="auto">
            <a:xfrm>
              <a:off x="4207" y="3815"/>
              <a:ext cx="92" cy="108"/>
            </a:xfrm>
            <a:prstGeom prst="rect">
              <a:avLst/>
            </a:prstGeom>
            <a:solidFill>
              <a:srgbClr val="BE6C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16" name="Rectangle 51"/>
            <p:cNvSpPr>
              <a:spLocks noChangeArrowheads="1"/>
            </p:cNvSpPr>
            <p:nvPr/>
          </p:nvSpPr>
          <p:spPr bwMode="auto">
            <a:xfrm>
              <a:off x="4299" y="3815"/>
              <a:ext cx="93" cy="108"/>
            </a:xfrm>
            <a:prstGeom prst="rect">
              <a:avLst/>
            </a:prstGeom>
            <a:solidFill>
              <a:srgbClr val="BC68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17" name="Rectangle 52"/>
            <p:cNvSpPr>
              <a:spLocks noChangeArrowheads="1"/>
            </p:cNvSpPr>
            <p:nvPr/>
          </p:nvSpPr>
          <p:spPr bwMode="auto">
            <a:xfrm>
              <a:off x="4392" y="3815"/>
              <a:ext cx="92" cy="108"/>
            </a:xfrm>
            <a:prstGeom prst="rect">
              <a:avLst/>
            </a:prstGeom>
            <a:solidFill>
              <a:srgbClr val="BA64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18" name="Rectangle 53"/>
            <p:cNvSpPr>
              <a:spLocks noChangeArrowheads="1"/>
            </p:cNvSpPr>
            <p:nvPr/>
          </p:nvSpPr>
          <p:spPr bwMode="auto">
            <a:xfrm>
              <a:off x="4484" y="3815"/>
              <a:ext cx="92" cy="108"/>
            </a:xfrm>
            <a:prstGeom prst="rect">
              <a:avLst/>
            </a:prstGeom>
            <a:solidFill>
              <a:srgbClr val="B8600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19" name="Rectangle 54"/>
            <p:cNvSpPr>
              <a:spLocks noChangeArrowheads="1"/>
            </p:cNvSpPr>
            <p:nvPr/>
          </p:nvSpPr>
          <p:spPr bwMode="auto">
            <a:xfrm>
              <a:off x="4576" y="3815"/>
              <a:ext cx="93" cy="108"/>
            </a:xfrm>
            <a:prstGeom prst="rect">
              <a:avLst/>
            </a:prstGeom>
            <a:solidFill>
              <a:srgbClr val="B55C0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20" name="Rectangle 55"/>
            <p:cNvSpPr>
              <a:spLocks noChangeArrowheads="1"/>
            </p:cNvSpPr>
            <p:nvPr/>
          </p:nvSpPr>
          <p:spPr bwMode="auto">
            <a:xfrm>
              <a:off x="4669" y="3815"/>
              <a:ext cx="92" cy="108"/>
            </a:xfrm>
            <a:prstGeom prst="rect">
              <a:avLst/>
            </a:prstGeom>
            <a:solidFill>
              <a:srgbClr val="B35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21" name="Rectangle 56"/>
            <p:cNvSpPr>
              <a:spLocks noChangeArrowheads="1"/>
            </p:cNvSpPr>
            <p:nvPr/>
          </p:nvSpPr>
          <p:spPr bwMode="auto">
            <a:xfrm>
              <a:off x="4761" y="3815"/>
              <a:ext cx="92" cy="108"/>
            </a:xfrm>
            <a:prstGeom prst="rect">
              <a:avLst/>
            </a:prstGeom>
            <a:solidFill>
              <a:srgbClr val="B15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22" name="Freeform 57"/>
            <p:cNvSpPr>
              <a:spLocks/>
            </p:cNvSpPr>
            <p:nvPr/>
          </p:nvSpPr>
          <p:spPr bwMode="auto">
            <a:xfrm>
              <a:off x="974" y="3815"/>
              <a:ext cx="3787" cy="108"/>
            </a:xfrm>
            <a:custGeom>
              <a:avLst/>
              <a:gdLst>
                <a:gd name="T0" fmla="*/ 1 w 7573"/>
                <a:gd name="T1" fmla="*/ 0 h 215"/>
                <a:gd name="T2" fmla="*/ 1 w 7573"/>
                <a:gd name="T3" fmla="*/ 1 h 215"/>
                <a:gd name="T4" fmla="*/ 1 w 7573"/>
                <a:gd name="T5" fmla="*/ 1 h 215"/>
                <a:gd name="T6" fmla="*/ 0 w 7573"/>
                <a:gd name="T7" fmla="*/ 1 h 215"/>
                <a:gd name="T8" fmla="*/ 1 w 7573"/>
                <a:gd name="T9" fmla="*/ 1 h 215"/>
                <a:gd name="T10" fmla="*/ 1 w 7573"/>
                <a:gd name="T11" fmla="*/ 1 h 215"/>
                <a:gd name="T12" fmla="*/ 1 w 7573"/>
                <a:gd name="T13" fmla="*/ 1 h 215"/>
                <a:gd name="T14" fmla="*/ 1 w 7573"/>
                <a:gd name="T15" fmla="*/ 1 h 215"/>
                <a:gd name="T16" fmla="*/ 1 w 7573"/>
                <a:gd name="T17" fmla="*/ 1 h 215"/>
                <a:gd name="T18" fmla="*/ 1 w 7573"/>
                <a:gd name="T19" fmla="*/ 1 h 215"/>
                <a:gd name="T20" fmla="*/ 1 w 7573"/>
                <a:gd name="T21" fmla="*/ 1 h 215"/>
                <a:gd name="T22" fmla="*/ 1 w 7573"/>
                <a:gd name="T23" fmla="*/ 1 h 215"/>
                <a:gd name="T24" fmla="*/ 1 w 7573"/>
                <a:gd name="T25" fmla="*/ 1 h 215"/>
                <a:gd name="T26" fmla="*/ 1 w 7573"/>
                <a:gd name="T27" fmla="*/ 0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73"/>
                <a:gd name="T43" fmla="*/ 0 h 215"/>
                <a:gd name="T44" fmla="*/ 7573 w 7573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73" h="215">
                  <a:moveTo>
                    <a:pt x="2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0" y="104"/>
                  </a:lnTo>
                  <a:lnTo>
                    <a:pt x="12" y="177"/>
                  </a:lnTo>
                  <a:lnTo>
                    <a:pt x="28" y="203"/>
                  </a:lnTo>
                  <a:lnTo>
                    <a:pt x="54" y="215"/>
                  </a:lnTo>
                  <a:lnTo>
                    <a:pt x="7507" y="215"/>
                  </a:lnTo>
                  <a:lnTo>
                    <a:pt x="7552" y="183"/>
                  </a:lnTo>
                  <a:lnTo>
                    <a:pt x="7571" y="111"/>
                  </a:lnTo>
                  <a:lnTo>
                    <a:pt x="7573" y="75"/>
                  </a:lnTo>
                  <a:lnTo>
                    <a:pt x="7573" y="39"/>
                  </a:lnTo>
                  <a:lnTo>
                    <a:pt x="756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23" name="Rectangle 58"/>
            <p:cNvSpPr>
              <a:spLocks noChangeArrowheads="1"/>
            </p:cNvSpPr>
            <p:nvPr/>
          </p:nvSpPr>
          <p:spPr bwMode="auto">
            <a:xfrm>
              <a:off x="974" y="3815"/>
              <a:ext cx="93" cy="108"/>
            </a:xfrm>
            <a:prstGeom prst="rect">
              <a:avLst/>
            </a:prstGeom>
            <a:solidFill>
              <a:srgbClr val="B35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24" name="Rectangle 59"/>
            <p:cNvSpPr>
              <a:spLocks noChangeArrowheads="1"/>
            </p:cNvSpPr>
            <p:nvPr/>
          </p:nvSpPr>
          <p:spPr bwMode="auto">
            <a:xfrm>
              <a:off x="1067" y="3815"/>
              <a:ext cx="92" cy="108"/>
            </a:xfrm>
            <a:prstGeom prst="rect">
              <a:avLst/>
            </a:prstGeom>
            <a:solidFill>
              <a:srgbClr val="B8600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25" name="Rectangle 60"/>
            <p:cNvSpPr>
              <a:spLocks noChangeArrowheads="1"/>
            </p:cNvSpPr>
            <p:nvPr/>
          </p:nvSpPr>
          <p:spPr bwMode="auto">
            <a:xfrm>
              <a:off x="1159" y="3815"/>
              <a:ext cx="92" cy="108"/>
            </a:xfrm>
            <a:prstGeom prst="rect">
              <a:avLst/>
            </a:prstGeom>
            <a:solidFill>
              <a:srgbClr val="BC691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26" name="Rectangle 61"/>
            <p:cNvSpPr>
              <a:spLocks noChangeArrowheads="1"/>
            </p:cNvSpPr>
            <p:nvPr/>
          </p:nvSpPr>
          <p:spPr bwMode="auto">
            <a:xfrm>
              <a:off x="1251" y="3815"/>
              <a:ext cx="93" cy="108"/>
            </a:xfrm>
            <a:prstGeom prst="rect">
              <a:avLst/>
            </a:prstGeom>
            <a:solidFill>
              <a:srgbClr val="C1712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27" name="Rectangle 62"/>
            <p:cNvSpPr>
              <a:spLocks noChangeArrowheads="1"/>
            </p:cNvSpPr>
            <p:nvPr/>
          </p:nvSpPr>
          <p:spPr bwMode="auto">
            <a:xfrm>
              <a:off x="1344" y="3815"/>
              <a:ext cx="92" cy="108"/>
            </a:xfrm>
            <a:prstGeom prst="rect">
              <a:avLst/>
            </a:prstGeom>
            <a:solidFill>
              <a:srgbClr val="C67A2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28" name="Rectangle 63"/>
            <p:cNvSpPr>
              <a:spLocks noChangeArrowheads="1"/>
            </p:cNvSpPr>
            <p:nvPr/>
          </p:nvSpPr>
          <p:spPr bwMode="auto">
            <a:xfrm>
              <a:off x="1436" y="3815"/>
              <a:ext cx="92" cy="108"/>
            </a:xfrm>
            <a:prstGeom prst="rect">
              <a:avLst/>
            </a:prstGeom>
            <a:solidFill>
              <a:srgbClr val="CA82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29" name="Rectangle 64"/>
            <p:cNvSpPr>
              <a:spLocks noChangeArrowheads="1"/>
            </p:cNvSpPr>
            <p:nvPr/>
          </p:nvSpPr>
          <p:spPr bwMode="auto">
            <a:xfrm>
              <a:off x="1528" y="3815"/>
              <a:ext cx="93" cy="108"/>
            </a:xfrm>
            <a:prstGeom prst="rect">
              <a:avLst/>
            </a:prstGeom>
            <a:solidFill>
              <a:srgbClr val="CF8A4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30" name="Rectangle 65"/>
            <p:cNvSpPr>
              <a:spLocks noChangeArrowheads="1"/>
            </p:cNvSpPr>
            <p:nvPr/>
          </p:nvSpPr>
          <p:spPr bwMode="auto">
            <a:xfrm>
              <a:off x="1621" y="3815"/>
              <a:ext cx="92" cy="108"/>
            </a:xfrm>
            <a:prstGeom prst="rect">
              <a:avLst/>
            </a:prstGeom>
            <a:solidFill>
              <a:srgbClr val="D493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31" name="Rectangle 66"/>
            <p:cNvSpPr>
              <a:spLocks noChangeArrowheads="1"/>
            </p:cNvSpPr>
            <p:nvPr/>
          </p:nvSpPr>
          <p:spPr bwMode="auto">
            <a:xfrm>
              <a:off x="1713" y="3815"/>
              <a:ext cx="93" cy="108"/>
            </a:xfrm>
            <a:prstGeom prst="rect">
              <a:avLst/>
            </a:prstGeom>
            <a:solidFill>
              <a:srgbClr val="D99B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32" name="Rectangle 67"/>
            <p:cNvSpPr>
              <a:spLocks noChangeArrowheads="1"/>
            </p:cNvSpPr>
            <p:nvPr/>
          </p:nvSpPr>
          <p:spPr bwMode="auto">
            <a:xfrm>
              <a:off x="1806" y="3815"/>
              <a:ext cx="92" cy="108"/>
            </a:xfrm>
            <a:prstGeom prst="rect">
              <a:avLst/>
            </a:prstGeom>
            <a:solidFill>
              <a:srgbClr val="DDA3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33" name="Rectangle 68"/>
            <p:cNvSpPr>
              <a:spLocks noChangeArrowheads="1"/>
            </p:cNvSpPr>
            <p:nvPr/>
          </p:nvSpPr>
          <p:spPr bwMode="auto">
            <a:xfrm>
              <a:off x="1898" y="3815"/>
              <a:ext cx="92" cy="108"/>
            </a:xfrm>
            <a:prstGeom prst="rect">
              <a:avLst/>
            </a:prstGeom>
            <a:solidFill>
              <a:srgbClr val="E2AC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34" name="Rectangle 69"/>
            <p:cNvSpPr>
              <a:spLocks noChangeArrowheads="1"/>
            </p:cNvSpPr>
            <p:nvPr/>
          </p:nvSpPr>
          <p:spPr bwMode="auto">
            <a:xfrm>
              <a:off x="1990" y="3815"/>
              <a:ext cx="93" cy="108"/>
            </a:xfrm>
            <a:prstGeom prst="rect">
              <a:avLst/>
            </a:prstGeom>
            <a:solidFill>
              <a:srgbClr val="E7B4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35" name="Rectangle 70"/>
            <p:cNvSpPr>
              <a:spLocks noChangeArrowheads="1"/>
            </p:cNvSpPr>
            <p:nvPr/>
          </p:nvSpPr>
          <p:spPr bwMode="auto">
            <a:xfrm>
              <a:off x="2083" y="3815"/>
              <a:ext cx="92" cy="108"/>
            </a:xfrm>
            <a:prstGeom prst="rect">
              <a:avLst/>
            </a:prstGeom>
            <a:solidFill>
              <a:srgbClr val="EBB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36" name="Rectangle 71"/>
            <p:cNvSpPr>
              <a:spLocks noChangeArrowheads="1"/>
            </p:cNvSpPr>
            <p:nvPr/>
          </p:nvSpPr>
          <p:spPr bwMode="auto">
            <a:xfrm>
              <a:off x="2175" y="3815"/>
              <a:ext cx="92" cy="108"/>
            </a:xfrm>
            <a:prstGeom prst="rect">
              <a:avLst/>
            </a:prstGeom>
            <a:solidFill>
              <a:srgbClr val="F0C5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37" name="Rectangle 72"/>
            <p:cNvSpPr>
              <a:spLocks noChangeArrowheads="1"/>
            </p:cNvSpPr>
            <p:nvPr/>
          </p:nvSpPr>
          <p:spPr bwMode="auto">
            <a:xfrm>
              <a:off x="2267" y="3815"/>
              <a:ext cx="93" cy="108"/>
            </a:xfrm>
            <a:prstGeom prst="rect">
              <a:avLst/>
            </a:prstGeom>
            <a:solidFill>
              <a:srgbClr val="EEC1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38" name="Rectangle 73"/>
            <p:cNvSpPr>
              <a:spLocks noChangeArrowheads="1"/>
            </p:cNvSpPr>
            <p:nvPr/>
          </p:nvSpPr>
          <p:spPr bwMode="auto">
            <a:xfrm>
              <a:off x="2360" y="3815"/>
              <a:ext cx="92" cy="108"/>
            </a:xfrm>
            <a:prstGeom prst="rect">
              <a:avLst/>
            </a:prstGeom>
            <a:solidFill>
              <a:srgbClr val="EBBD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39" name="Rectangle 74"/>
            <p:cNvSpPr>
              <a:spLocks noChangeArrowheads="1"/>
            </p:cNvSpPr>
            <p:nvPr/>
          </p:nvSpPr>
          <p:spPr bwMode="auto">
            <a:xfrm>
              <a:off x="2452" y="3815"/>
              <a:ext cx="92" cy="108"/>
            </a:xfrm>
            <a:prstGeom prst="rect">
              <a:avLst/>
            </a:prstGeom>
            <a:solidFill>
              <a:srgbClr val="E9B9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40" name="Rectangle 75"/>
            <p:cNvSpPr>
              <a:spLocks noChangeArrowheads="1"/>
            </p:cNvSpPr>
            <p:nvPr/>
          </p:nvSpPr>
          <p:spPr bwMode="auto">
            <a:xfrm>
              <a:off x="2544" y="3815"/>
              <a:ext cx="93" cy="108"/>
            </a:xfrm>
            <a:prstGeom prst="rect">
              <a:avLst/>
            </a:prstGeom>
            <a:solidFill>
              <a:srgbClr val="E7B5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41" name="Rectangle 76"/>
            <p:cNvSpPr>
              <a:spLocks noChangeArrowheads="1"/>
            </p:cNvSpPr>
            <p:nvPr/>
          </p:nvSpPr>
          <p:spPr bwMode="auto">
            <a:xfrm>
              <a:off x="2637" y="3815"/>
              <a:ext cx="92" cy="108"/>
            </a:xfrm>
            <a:prstGeom prst="rect">
              <a:avLst/>
            </a:prstGeom>
            <a:solidFill>
              <a:srgbClr val="E5B1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42" name="Rectangle 77"/>
            <p:cNvSpPr>
              <a:spLocks noChangeArrowheads="1"/>
            </p:cNvSpPr>
            <p:nvPr/>
          </p:nvSpPr>
          <p:spPr bwMode="auto">
            <a:xfrm>
              <a:off x="2729" y="3815"/>
              <a:ext cx="92" cy="108"/>
            </a:xfrm>
            <a:prstGeom prst="rect">
              <a:avLst/>
            </a:prstGeom>
            <a:solidFill>
              <a:srgbClr val="E2AD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43" name="Rectangle 78"/>
            <p:cNvSpPr>
              <a:spLocks noChangeArrowheads="1"/>
            </p:cNvSpPr>
            <p:nvPr/>
          </p:nvSpPr>
          <p:spPr bwMode="auto">
            <a:xfrm>
              <a:off x="2821" y="3815"/>
              <a:ext cx="93" cy="108"/>
            </a:xfrm>
            <a:prstGeom prst="rect">
              <a:avLst/>
            </a:prstGeom>
            <a:solidFill>
              <a:srgbClr val="E0A9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44" name="Rectangle 79"/>
            <p:cNvSpPr>
              <a:spLocks noChangeArrowheads="1"/>
            </p:cNvSpPr>
            <p:nvPr/>
          </p:nvSpPr>
          <p:spPr bwMode="auto">
            <a:xfrm>
              <a:off x="2914" y="3815"/>
              <a:ext cx="92" cy="108"/>
            </a:xfrm>
            <a:prstGeom prst="rect">
              <a:avLst/>
            </a:prstGeom>
            <a:solidFill>
              <a:srgbClr val="DEA5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45" name="Rectangle 80"/>
            <p:cNvSpPr>
              <a:spLocks noChangeArrowheads="1"/>
            </p:cNvSpPr>
            <p:nvPr/>
          </p:nvSpPr>
          <p:spPr bwMode="auto">
            <a:xfrm>
              <a:off x="3006" y="3815"/>
              <a:ext cx="93" cy="108"/>
            </a:xfrm>
            <a:prstGeom prst="rect">
              <a:avLst/>
            </a:prstGeom>
            <a:solidFill>
              <a:srgbClr val="DCA1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46" name="Rectangle 81"/>
            <p:cNvSpPr>
              <a:spLocks noChangeArrowheads="1"/>
            </p:cNvSpPr>
            <p:nvPr/>
          </p:nvSpPr>
          <p:spPr bwMode="auto">
            <a:xfrm>
              <a:off x="3099" y="3815"/>
              <a:ext cx="92" cy="108"/>
            </a:xfrm>
            <a:prstGeom prst="rect">
              <a:avLst/>
            </a:prstGeom>
            <a:solidFill>
              <a:srgbClr val="D99D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47" name="Rectangle 82"/>
            <p:cNvSpPr>
              <a:spLocks noChangeArrowheads="1"/>
            </p:cNvSpPr>
            <p:nvPr/>
          </p:nvSpPr>
          <p:spPr bwMode="auto">
            <a:xfrm>
              <a:off x="3191" y="3815"/>
              <a:ext cx="92" cy="108"/>
            </a:xfrm>
            <a:prstGeom prst="rect">
              <a:avLst/>
            </a:prstGeom>
            <a:solidFill>
              <a:srgbClr val="D7995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48" name="Rectangle 83"/>
            <p:cNvSpPr>
              <a:spLocks noChangeArrowheads="1"/>
            </p:cNvSpPr>
            <p:nvPr/>
          </p:nvSpPr>
          <p:spPr bwMode="auto">
            <a:xfrm>
              <a:off x="3283" y="3815"/>
              <a:ext cx="93" cy="108"/>
            </a:xfrm>
            <a:prstGeom prst="rect">
              <a:avLst/>
            </a:prstGeom>
            <a:solidFill>
              <a:srgbClr val="D595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49" name="Rectangle 84"/>
            <p:cNvSpPr>
              <a:spLocks noChangeArrowheads="1"/>
            </p:cNvSpPr>
            <p:nvPr/>
          </p:nvSpPr>
          <p:spPr bwMode="auto">
            <a:xfrm>
              <a:off x="3376" y="3815"/>
              <a:ext cx="92" cy="108"/>
            </a:xfrm>
            <a:prstGeom prst="rect">
              <a:avLst/>
            </a:prstGeom>
            <a:solidFill>
              <a:srgbClr val="D391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50" name="Rectangle 85"/>
            <p:cNvSpPr>
              <a:spLocks noChangeArrowheads="1"/>
            </p:cNvSpPr>
            <p:nvPr/>
          </p:nvSpPr>
          <p:spPr bwMode="auto">
            <a:xfrm>
              <a:off x="3468" y="3815"/>
              <a:ext cx="92" cy="108"/>
            </a:xfrm>
            <a:prstGeom prst="rect">
              <a:avLst/>
            </a:prstGeom>
            <a:solidFill>
              <a:srgbClr val="D08C4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51" name="Rectangle 86"/>
            <p:cNvSpPr>
              <a:spLocks noChangeArrowheads="1"/>
            </p:cNvSpPr>
            <p:nvPr/>
          </p:nvSpPr>
          <p:spPr bwMode="auto">
            <a:xfrm>
              <a:off x="3560" y="3815"/>
              <a:ext cx="93" cy="108"/>
            </a:xfrm>
            <a:prstGeom prst="rect">
              <a:avLst/>
            </a:prstGeom>
            <a:solidFill>
              <a:srgbClr val="CE88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52" name="Rectangle 87"/>
            <p:cNvSpPr>
              <a:spLocks noChangeArrowheads="1"/>
            </p:cNvSpPr>
            <p:nvPr/>
          </p:nvSpPr>
          <p:spPr bwMode="auto">
            <a:xfrm>
              <a:off x="3653" y="3815"/>
              <a:ext cx="92" cy="108"/>
            </a:xfrm>
            <a:prstGeom prst="rect">
              <a:avLst/>
            </a:prstGeom>
            <a:solidFill>
              <a:srgbClr val="CC84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53" name="Rectangle 88"/>
            <p:cNvSpPr>
              <a:spLocks noChangeArrowheads="1"/>
            </p:cNvSpPr>
            <p:nvPr/>
          </p:nvSpPr>
          <p:spPr bwMode="auto">
            <a:xfrm>
              <a:off x="3745" y="3815"/>
              <a:ext cx="92" cy="108"/>
            </a:xfrm>
            <a:prstGeom prst="rect">
              <a:avLst/>
            </a:prstGeom>
            <a:solidFill>
              <a:srgbClr val="CA803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54" name="Rectangle 89"/>
            <p:cNvSpPr>
              <a:spLocks noChangeArrowheads="1"/>
            </p:cNvSpPr>
            <p:nvPr/>
          </p:nvSpPr>
          <p:spPr bwMode="auto">
            <a:xfrm>
              <a:off x="3837" y="3815"/>
              <a:ext cx="92" cy="108"/>
            </a:xfrm>
            <a:prstGeom prst="rect">
              <a:avLst/>
            </a:prstGeom>
            <a:solidFill>
              <a:srgbClr val="C77C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55" name="Rectangle 90"/>
            <p:cNvSpPr>
              <a:spLocks noChangeArrowheads="1"/>
            </p:cNvSpPr>
            <p:nvPr/>
          </p:nvSpPr>
          <p:spPr bwMode="auto">
            <a:xfrm>
              <a:off x="3929" y="3815"/>
              <a:ext cx="93" cy="108"/>
            </a:xfrm>
            <a:prstGeom prst="rect">
              <a:avLst/>
            </a:prstGeom>
            <a:solidFill>
              <a:srgbClr val="C5782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56" name="Rectangle 91"/>
            <p:cNvSpPr>
              <a:spLocks noChangeArrowheads="1"/>
            </p:cNvSpPr>
            <p:nvPr/>
          </p:nvSpPr>
          <p:spPr bwMode="auto">
            <a:xfrm>
              <a:off x="4022" y="3815"/>
              <a:ext cx="92" cy="108"/>
            </a:xfrm>
            <a:prstGeom prst="rect">
              <a:avLst/>
            </a:prstGeom>
            <a:solidFill>
              <a:srgbClr val="C374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57" name="Rectangle 92"/>
            <p:cNvSpPr>
              <a:spLocks noChangeArrowheads="1"/>
            </p:cNvSpPr>
            <p:nvPr/>
          </p:nvSpPr>
          <p:spPr bwMode="auto">
            <a:xfrm>
              <a:off x="4114" y="3815"/>
              <a:ext cx="93" cy="108"/>
            </a:xfrm>
            <a:prstGeom prst="rect">
              <a:avLst/>
            </a:prstGeom>
            <a:solidFill>
              <a:srgbClr val="C1702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58" name="Rectangle 93"/>
            <p:cNvSpPr>
              <a:spLocks noChangeArrowheads="1"/>
            </p:cNvSpPr>
            <p:nvPr/>
          </p:nvSpPr>
          <p:spPr bwMode="auto">
            <a:xfrm>
              <a:off x="4207" y="3815"/>
              <a:ext cx="92" cy="108"/>
            </a:xfrm>
            <a:prstGeom prst="rect">
              <a:avLst/>
            </a:prstGeom>
            <a:solidFill>
              <a:srgbClr val="BE6C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59" name="Rectangle 94"/>
            <p:cNvSpPr>
              <a:spLocks noChangeArrowheads="1"/>
            </p:cNvSpPr>
            <p:nvPr/>
          </p:nvSpPr>
          <p:spPr bwMode="auto">
            <a:xfrm>
              <a:off x="4299" y="3815"/>
              <a:ext cx="93" cy="108"/>
            </a:xfrm>
            <a:prstGeom prst="rect">
              <a:avLst/>
            </a:prstGeom>
            <a:solidFill>
              <a:srgbClr val="BC68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60" name="Rectangle 95"/>
            <p:cNvSpPr>
              <a:spLocks noChangeArrowheads="1"/>
            </p:cNvSpPr>
            <p:nvPr/>
          </p:nvSpPr>
          <p:spPr bwMode="auto">
            <a:xfrm>
              <a:off x="4392" y="3815"/>
              <a:ext cx="92" cy="108"/>
            </a:xfrm>
            <a:prstGeom prst="rect">
              <a:avLst/>
            </a:prstGeom>
            <a:solidFill>
              <a:srgbClr val="BA64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61" name="Rectangle 96"/>
            <p:cNvSpPr>
              <a:spLocks noChangeArrowheads="1"/>
            </p:cNvSpPr>
            <p:nvPr/>
          </p:nvSpPr>
          <p:spPr bwMode="auto">
            <a:xfrm>
              <a:off x="4484" y="3815"/>
              <a:ext cx="92" cy="108"/>
            </a:xfrm>
            <a:prstGeom prst="rect">
              <a:avLst/>
            </a:prstGeom>
            <a:solidFill>
              <a:srgbClr val="B8600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62" name="Rectangle 97"/>
            <p:cNvSpPr>
              <a:spLocks noChangeArrowheads="1"/>
            </p:cNvSpPr>
            <p:nvPr/>
          </p:nvSpPr>
          <p:spPr bwMode="auto">
            <a:xfrm>
              <a:off x="4576" y="3815"/>
              <a:ext cx="93" cy="108"/>
            </a:xfrm>
            <a:prstGeom prst="rect">
              <a:avLst/>
            </a:prstGeom>
            <a:solidFill>
              <a:srgbClr val="B55C0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63" name="Rectangle 98"/>
            <p:cNvSpPr>
              <a:spLocks noChangeArrowheads="1"/>
            </p:cNvSpPr>
            <p:nvPr/>
          </p:nvSpPr>
          <p:spPr bwMode="auto">
            <a:xfrm>
              <a:off x="4669" y="3815"/>
              <a:ext cx="92" cy="108"/>
            </a:xfrm>
            <a:prstGeom prst="rect">
              <a:avLst/>
            </a:prstGeom>
            <a:solidFill>
              <a:srgbClr val="B35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64" name="Rectangle 99"/>
            <p:cNvSpPr>
              <a:spLocks noChangeArrowheads="1"/>
            </p:cNvSpPr>
            <p:nvPr/>
          </p:nvSpPr>
          <p:spPr bwMode="auto">
            <a:xfrm>
              <a:off x="4761" y="3815"/>
              <a:ext cx="92" cy="108"/>
            </a:xfrm>
            <a:prstGeom prst="rect">
              <a:avLst/>
            </a:prstGeom>
            <a:solidFill>
              <a:srgbClr val="B15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65" name="Freeform 100"/>
            <p:cNvSpPr>
              <a:spLocks/>
            </p:cNvSpPr>
            <p:nvPr/>
          </p:nvSpPr>
          <p:spPr bwMode="auto">
            <a:xfrm>
              <a:off x="974" y="3815"/>
              <a:ext cx="3787" cy="108"/>
            </a:xfrm>
            <a:custGeom>
              <a:avLst/>
              <a:gdLst>
                <a:gd name="T0" fmla="*/ 1 w 7573"/>
                <a:gd name="T1" fmla="*/ 0 h 215"/>
                <a:gd name="T2" fmla="*/ 1 w 7573"/>
                <a:gd name="T3" fmla="*/ 1 h 215"/>
                <a:gd name="T4" fmla="*/ 1 w 7573"/>
                <a:gd name="T5" fmla="*/ 1 h 215"/>
                <a:gd name="T6" fmla="*/ 0 w 7573"/>
                <a:gd name="T7" fmla="*/ 1 h 215"/>
                <a:gd name="T8" fmla="*/ 1 w 7573"/>
                <a:gd name="T9" fmla="*/ 1 h 215"/>
                <a:gd name="T10" fmla="*/ 1 w 7573"/>
                <a:gd name="T11" fmla="*/ 1 h 215"/>
                <a:gd name="T12" fmla="*/ 1 w 7573"/>
                <a:gd name="T13" fmla="*/ 1 h 215"/>
                <a:gd name="T14" fmla="*/ 1 w 7573"/>
                <a:gd name="T15" fmla="*/ 1 h 215"/>
                <a:gd name="T16" fmla="*/ 1 w 7573"/>
                <a:gd name="T17" fmla="*/ 1 h 215"/>
                <a:gd name="T18" fmla="*/ 1 w 7573"/>
                <a:gd name="T19" fmla="*/ 1 h 215"/>
                <a:gd name="T20" fmla="*/ 1 w 7573"/>
                <a:gd name="T21" fmla="*/ 1 h 215"/>
                <a:gd name="T22" fmla="*/ 1 w 7573"/>
                <a:gd name="T23" fmla="*/ 1 h 215"/>
                <a:gd name="T24" fmla="*/ 1 w 7573"/>
                <a:gd name="T25" fmla="*/ 1 h 215"/>
                <a:gd name="T26" fmla="*/ 1 w 7573"/>
                <a:gd name="T27" fmla="*/ 0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73"/>
                <a:gd name="T43" fmla="*/ 0 h 215"/>
                <a:gd name="T44" fmla="*/ 7573 w 7573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73" h="215">
                  <a:moveTo>
                    <a:pt x="2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0" y="104"/>
                  </a:lnTo>
                  <a:lnTo>
                    <a:pt x="12" y="177"/>
                  </a:lnTo>
                  <a:lnTo>
                    <a:pt x="28" y="203"/>
                  </a:lnTo>
                  <a:lnTo>
                    <a:pt x="54" y="215"/>
                  </a:lnTo>
                  <a:lnTo>
                    <a:pt x="7507" y="215"/>
                  </a:lnTo>
                  <a:lnTo>
                    <a:pt x="7552" y="183"/>
                  </a:lnTo>
                  <a:lnTo>
                    <a:pt x="7571" y="111"/>
                  </a:lnTo>
                  <a:lnTo>
                    <a:pt x="7573" y="75"/>
                  </a:lnTo>
                  <a:lnTo>
                    <a:pt x="7573" y="39"/>
                  </a:lnTo>
                  <a:lnTo>
                    <a:pt x="7569" y="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66" name="Line 101"/>
            <p:cNvSpPr>
              <a:spLocks noChangeShapeType="1"/>
            </p:cNvSpPr>
            <p:nvPr/>
          </p:nvSpPr>
          <p:spPr bwMode="auto">
            <a:xfrm>
              <a:off x="976" y="3815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67" name="Freeform 102"/>
            <p:cNvSpPr>
              <a:spLocks/>
            </p:cNvSpPr>
            <p:nvPr/>
          </p:nvSpPr>
          <p:spPr bwMode="auto">
            <a:xfrm>
              <a:off x="977" y="3815"/>
              <a:ext cx="3779" cy="36"/>
            </a:xfrm>
            <a:custGeom>
              <a:avLst/>
              <a:gdLst>
                <a:gd name="T0" fmla="*/ 1 w 7558"/>
                <a:gd name="T1" fmla="*/ 1 h 72"/>
                <a:gd name="T2" fmla="*/ 1 w 7558"/>
                <a:gd name="T3" fmla="*/ 1 h 72"/>
                <a:gd name="T4" fmla="*/ 1 w 7558"/>
                <a:gd name="T5" fmla="*/ 1 h 72"/>
                <a:gd name="T6" fmla="*/ 1 w 7558"/>
                <a:gd name="T7" fmla="*/ 1 h 72"/>
                <a:gd name="T8" fmla="*/ 1 w 7558"/>
                <a:gd name="T9" fmla="*/ 1 h 72"/>
                <a:gd name="T10" fmla="*/ 1 w 7558"/>
                <a:gd name="T11" fmla="*/ 1 h 72"/>
                <a:gd name="T12" fmla="*/ 0 w 7558"/>
                <a:gd name="T13" fmla="*/ 0 h 72"/>
                <a:gd name="T14" fmla="*/ 1 w 7558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58"/>
                <a:gd name="T25" fmla="*/ 0 h 72"/>
                <a:gd name="T26" fmla="*/ 7558 w 7558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58" h="72">
                  <a:moveTo>
                    <a:pt x="7558" y="3"/>
                  </a:moveTo>
                  <a:lnTo>
                    <a:pt x="7558" y="52"/>
                  </a:lnTo>
                  <a:lnTo>
                    <a:pt x="7519" y="72"/>
                  </a:lnTo>
                  <a:lnTo>
                    <a:pt x="66" y="72"/>
                  </a:lnTo>
                  <a:lnTo>
                    <a:pt x="16" y="52"/>
                  </a:lnTo>
                  <a:lnTo>
                    <a:pt x="4" y="29"/>
                  </a:lnTo>
                  <a:lnTo>
                    <a:pt x="0" y="0"/>
                  </a:lnTo>
                  <a:lnTo>
                    <a:pt x="7558" y="3"/>
                  </a:lnTo>
                  <a:close/>
                </a:path>
              </a:pathLst>
            </a:custGeom>
            <a:solidFill>
              <a:srgbClr val="8F460D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68" name="Line 103"/>
            <p:cNvSpPr>
              <a:spLocks noChangeShapeType="1"/>
            </p:cNvSpPr>
            <p:nvPr/>
          </p:nvSpPr>
          <p:spPr bwMode="auto">
            <a:xfrm>
              <a:off x="1034" y="3916"/>
              <a:ext cx="3686" cy="1"/>
            </a:xfrm>
            <a:prstGeom prst="line">
              <a:avLst/>
            </a:prstGeom>
            <a:noFill/>
            <a:ln w="11113">
              <a:solidFill>
                <a:srgbClr val="B358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69" name="Line 104"/>
            <p:cNvSpPr>
              <a:spLocks noChangeShapeType="1"/>
            </p:cNvSpPr>
            <p:nvPr/>
          </p:nvSpPr>
          <p:spPr bwMode="auto">
            <a:xfrm>
              <a:off x="4921" y="1046"/>
              <a:ext cx="1" cy="1913"/>
            </a:xfrm>
            <a:prstGeom prst="line">
              <a:avLst/>
            </a:prstGeom>
            <a:noFill/>
            <a:ln w="11113">
              <a:solidFill>
                <a:srgbClr val="FFFFD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70" name="Freeform 105"/>
            <p:cNvSpPr>
              <a:spLocks/>
            </p:cNvSpPr>
            <p:nvPr/>
          </p:nvSpPr>
          <p:spPr bwMode="auto">
            <a:xfrm>
              <a:off x="4753" y="889"/>
              <a:ext cx="168" cy="156"/>
            </a:xfrm>
            <a:custGeom>
              <a:avLst/>
              <a:gdLst>
                <a:gd name="T0" fmla="*/ 1 w 336"/>
                <a:gd name="T1" fmla="*/ 1 h 312"/>
                <a:gd name="T2" fmla="*/ 1 w 336"/>
                <a:gd name="T3" fmla="*/ 1 h 312"/>
                <a:gd name="T4" fmla="*/ 1 w 336"/>
                <a:gd name="T5" fmla="*/ 1 h 312"/>
                <a:gd name="T6" fmla="*/ 1 w 336"/>
                <a:gd name="T7" fmla="*/ 1 h 312"/>
                <a:gd name="T8" fmla="*/ 0 w 336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312"/>
                <a:gd name="T17" fmla="*/ 336 w 336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312">
                  <a:moveTo>
                    <a:pt x="336" y="312"/>
                  </a:moveTo>
                  <a:lnTo>
                    <a:pt x="314" y="194"/>
                  </a:lnTo>
                  <a:lnTo>
                    <a:pt x="259" y="93"/>
                  </a:lnTo>
                  <a:lnTo>
                    <a:pt x="161" y="28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FFFFD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71" name="Line 106"/>
            <p:cNvSpPr>
              <a:spLocks noChangeShapeType="1"/>
            </p:cNvSpPr>
            <p:nvPr/>
          </p:nvSpPr>
          <p:spPr bwMode="auto">
            <a:xfrm>
              <a:off x="785" y="1044"/>
              <a:ext cx="1" cy="1668"/>
            </a:xfrm>
            <a:prstGeom prst="line">
              <a:avLst/>
            </a:prstGeom>
            <a:noFill/>
            <a:ln w="11113">
              <a:solidFill>
                <a:srgbClr val="FFFFD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72" name="Freeform 107"/>
            <p:cNvSpPr>
              <a:spLocks/>
            </p:cNvSpPr>
            <p:nvPr/>
          </p:nvSpPr>
          <p:spPr bwMode="auto">
            <a:xfrm>
              <a:off x="787" y="888"/>
              <a:ext cx="131" cy="152"/>
            </a:xfrm>
            <a:custGeom>
              <a:avLst/>
              <a:gdLst>
                <a:gd name="T0" fmla="*/ 0 w 263"/>
                <a:gd name="T1" fmla="*/ 1 h 303"/>
                <a:gd name="T2" fmla="*/ 0 w 263"/>
                <a:gd name="T3" fmla="*/ 1 h 303"/>
                <a:gd name="T4" fmla="*/ 0 w 263"/>
                <a:gd name="T5" fmla="*/ 1 h 303"/>
                <a:gd name="T6" fmla="*/ 0 w 263"/>
                <a:gd name="T7" fmla="*/ 1 h 303"/>
                <a:gd name="T8" fmla="*/ 0 w 263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3"/>
                <a:gd name="T16" fmla="*/ 0 h 303"/>
                <a:gd name="T17" fmla="*/ 263 w 263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3" h="303">
                  <a:moveTo>
                    <a:pt x="0" y="303"/>
                  </a:moveTo>
                  <a:lnTo>
                    <a:pt x="18" y="183"/>
                  </a:lnTo>
                  <a:lnTo>
                    <a:pt x="61" y="88"/>
                  </a:lnTo>
                  <a:lnTo>
                    <a:pt x="138" y="27"/>
                  </a:lnTo>
                  <a:lnTo>
                    <a:pt x="263" y="0"/>
                  </a:lnTo>
                </a:path>
              </a:pathLst>
            </a:custGeom>
            <a:noFill/>
            <a:ln w="11113">
              <a:solidFill>
                <a:srgbClr val="FFFFD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73" name="Freeform 108"/>
            <p:cNvSpPr>
              <a:spLocks/>
            </p:cNvSpPr>
            <p:nvPr/>
          </p:nvSpPr>
          <p:spPr bwMode="auto">
            <a:xfrm>
              <a:off x="2720" y="3725"/>
              <a:ext cx="575" cy="109"/>
            </a:xfrm>
            <a:custGeom>
              <a:avLst/>
              <a:gdLst>
                <a:gd name="T0" fmla="*/ 0 w 1150"/>
                <a:gd name="T1" fmla="*/ 0 h 220"/>
                <a:gd name="T2" fmla="*/ 1 w 1150"/>
                <a:gd name="T3" fmla="*/ 0 h 220"/>
                <a:gd name="T4" fmla="*/ 1 w 1150"/>
                <a:gd name="T5" fmla="*/ 0 h 220"/>
                <a:gd name="T6" fmla="*/ 1 w 1150"/>
                <a:gd name="T7" fmla="*/ 0 h 220"/>
                <a:gd name="T8" fmla="*/ 1 w 1150"/>
                <a:gd name="T9" fmla="*/ 0 h 220"/>
                <a:gd name="T10" fmla="*/ 1 w 1150"/>
                <a:gd name="T11" fmla="*/ 0 h 220"/>
                <a:gd name="T12" fmla="*/ 0 w 1150"/>
                <a:gd name="T13" fmla="*/ 0 h 220"/>
                <a:gd name="T14" fmla="*/ 0 w 1150"/>
                <a:gd name="T15" fmla="*/ 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0"/>
                <a:gd name="T25" fmla="*/ 0 h 220"/>
                <a:gd name="T26" fmla="*/ 1150 w 1150"/>
                <a:gd name="T27" fmla="*/ 220 h 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0" h="220">
                  <a:moveTo>
                    <a:pt x="0" y="220"/>
                  </a:moveTo>
                  <a:lnTo>
                    <a:pt x="1120" y="220"/>
                  </a:lnTo>
                  <a:lnTo>
                    <a:pt x="1140" y="171"/>
                  </a:lnTo>
                  <a:lnTo>
                    <a:pt x="1150" y="116"/>
                  </a:lnTo>
                  <a:lnTo>
                    <a:pt x="1141" y="57"/>
                  </a:lnTo>
                  <a:lnTo>
                    <a:pt x="1120" y="0"/>
                  </a:lnTo>
                  <a:lnTo>
                    <a:pt x="0" y="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DCDCDC"/>
            </a:solidFill>
            <a:ln w="1111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74" name="Rectangle 109"/>
            <p:cNvSpPr>
              <a:spLocks noChangeArrowheads="1"/>
            </p:cNvSpPr>
            <p:nvPr/>
          </p:nvSpPr>
          <p:spPr bwMode="auto">
            <a:xfrm>
              <a:off x="2585" y="3722"/>
              <a:ext cx="142" cy="114"/>
            </a:xfrm>
            <a:prstGeom prst="rect">
              <a:avLst/>
            </a:prstGeom>
            <a:solidFill>
              <a:srgbClr val="0000FF"/>
            </a:solidFill>
            <a:ln w="158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75" name="Rectangle 110"/>
            <p:cNvSpPr>
              <a:spLocks noChangeArrowheads="1"/>
            </p:cNvSpPr>
            <p:nvPr/>
          </p:nvSpPr>
          <p:spPr bwMode="auto">
            <a:xfrm>
              <a:off x="2549" y="3754"/>
              <a:ext cx="40" cy="58"/>
            </a:xfrm>
            <a:prstGeom prst="rect">
              <a:avLst/>
            </a:prstGeom>
            <a:solidFill>
              <a:srgbClr val="0000FF"/>
            </a:solidFill>
            <a:ln w="1588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76" name="Rectangle 111"/>
            <p:cNvSpPr>
              <a:spLocks noChangeArrowheads="1"/>
            </p:cNvSpPr>
            <p:nvPr/>
          </p:nvSpPr>
          <p:spPr bwMode="auto">
            <a:xfrm>
              <a:off x="2746" y="3757"/>
              <a:ext cx="522" cy="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77" name="Rectangle 112"/>
            <p:cNvSpPr>
              <a:spLocks noChangeArrowheads="1"/>
            </p:cNvSpPr>
            <p:nvPr/>
          </p:nvSpPr>
          <p:spPr bwMode="auto">
            <a:xfrm>
              <a:off x="2607" y="3761"/>
              <a:ext cx="112" cy="16"/>
            </a:xfrm>
            <a:prstGeom prst="rect">
              <a:avLst/>
            </a:prstGeom>
            <a:solidFill>
              <a:srgbClr val="AEE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78" name="Freeform 113"/>
            <p:cNvSpPr>
              <a:spLocks/>
            </p:cNvSpPr>
            <p:nvPr/>
          </p:nvSpPr>
          <p:spPr bwMode="auto">
            <a:xfrm>
              <a:off x="1897" y="3725"/>
              <a:ext cx="575" cy="109"/>
            </a:xfrm>
            <a:custGeom>
              <a:avLst/>
              <a:gdLst>
                <a:gd name="T0" fmla="*/ 0 w 1149"/>
                <a:gd name="T1" fmla="*/ 0 h 220"/>
                <a:gd name="T2" fmla="*/ 1 w 1149"/>
                <a:gd name="T3" fmla="*/ 0 h 220"/>
                <a:gd name="T4" fmla="*/ 1 w 1149"/>
                <a:gd name="T5" fmla="*/ 0 h 220"/>
                <a:gd name="T6" fmla="*/ 1 w 1149"/>
                <a:gd name="T7" fmla="*/ 0 h 220"/>
                <a:gd name="T8" fmla="*/ 1 w 1149"/>
                <a:gd name="T9" fmla="*/ 0 h 220"/>
                <a:gd name="T10" fmla="*/ 1 w 1149"/>
                <a:gd name="T11" fmla="*/ 0 h 220"/>
                <a:gd name="T12" fmla="*/ 0 w 1149"/>
                <a:gd name="T13" fmla="*/ 0 h 220"/>
                <a:gd name="T14" fmla="*/ 0 w 1149"/>
                <a:gd name="T15" fmla="*/ 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9"/>
                <a:gd name="T25" fmla="*/ 0 h 220"/>
                <a:gd name="T26" fmla="*/ 1149 w 1149"/>
                <a:gd name="T27" fmla="*/ 220 h 2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9" h="220">
                  <a:moveTo>
                    <a:pt x="0" y="220"/>
                  </a:moveTo>
                  <a:lnTo>
                    <a:pt x="1121" y="220"/>
                  </a:lnTo>
                  <a:lnTo>
                    <a:pt x="1141" y="171"/>
                  </a:lnTo>
                  <a:lnTo>
                    <a:pt x="1149" y="116"/>
                  </a:lnTo>
                  <a:lnTo>
                    <a:pt x="1141" y="58"/>
                  </a:lnTo>
                  <a:lnTo>
                    <a:pt x="1121" y="0"/>
                  </a:lnTo>
                  <a:lnTo>
                    <a:pt x="0" y="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DCDCDC"/>
            </a:solidFill>
            <a:ln w="1111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79" name="Rectangle 114"/>
            <p:cNvSpPr>
              <a:spLocks noChangeArrowheads="1"/>
            </p:cNvSpPr>
            <p:nvPr/>
          </p:nvSpPr>
          <p:spPr bwMode="auto">
            <a:xfrm>
              <a:off x="1761" y="3722"/>
              <a:ext cx="143" cy="117"/>
            </a:xfrm>
            <a:prstGeom prst="rect">
              <a:avLst/>
            </a:prstGeom>
            <a:solidFill>
              <a:srgbClr val="DA003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80" name="Rectangle 115"/>
            <p:cNvSpPr>
              <a:spLocks noChangeArrowheads="1"/>
            </p:cNvSpPr>
            <p:nvPr/>
          </p:nvSpPr>
          <p:spPr bwMode="auto">
            <a:xfrm>
              <a:off x="1720" y="3754"/>
              <a:ext cx="39" cy="58"/>
            </a:xfrm>
            <a:prstGeom prst="rect">
              <a:avLst/>
            </a:prstGeom>
            <a:solidFill>
              <a:srgbClr val="DA003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81" name="Rectangle 116"/>
            <p:cNvSpPr>
              <a:spLocks noChangeArrowheads="1"/>
            </p:cNvSpPr>
            <p:nvPr/>
          </p:nvSpPr>
          <p:spPr bwMode="auto">
            <a:xfrm>
              <a:off x="3552" y="3757"/>
              <a:ext cx="522" cy="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82" name="Rectangle 117"/>
            <p:cNvSpPr>
              <a:spLocks noChangeArrowheads="1"/>
            </p:cNvSpPr>
            <p:nvPr/>
          </p:nvSpPr>
          <p:spPr bwMode="auto">
            <a:xfrm>
              <a:off x="3413" y="3761"/>
              <a:ext cx="112" cy="16"/>
            </a:xfrm>
            <a:prstGeom prst="rect">
              <a:avLst/>
            </a:prstGeom>
            <a:solidFill>
              <a:srgbClr val="FFE0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  <p:sp>
          <p:nvSpPr>
            <p:cNvPr id="7283" name="Freeform 118"/>
            <p:cNvSpPr>
              <a:spLocks/>
            </p:cNvSpPr>
            <p:nvPr/>
          </p:nvSpPr>
          <p:spPr bwMode="auto">
            <a:xfrm>
              <a:off x="3379" y="3790"/>
              <a:ext cx="607" cy="44"/>
            </a:xfrm>
            <a:custGeom>
              <a:avLst/>
              <a:gdLst>
                <a:gd name="T0" fmla="*/ 1 w 1214"/>
                <a:gd name="T1" fmla="*/ 1 h 88"/>
                <a:gd name="T2" fmla="*/ 1 w 1214"/>
                <a:gd name="T3" fmla="*/ 1 h 88"/>
                <a:gd name="T4" fmla="*/ 1 w 1214"/>
                <a:gd name="T5" fmla="*/ 1 h 88"/>
                <a:gd name="T6" fmla="*/ 1 w 1214"/>
                <a:gd name="T7" fmla="*/ 1 h 88"/>
                <a:gd name="T8" fmla="*/ 1 w 1214"/>
                <a:gd name="T9" fmla="*/ 1 h 88"/>
                <a:gd name="T10" fmla="*/ 1 w 1214"/>
                <a:gd name="T11" fmla="*/ 1 h 88"/>
                <a:gd name="T12" fmla="*/ 1 w 1214"/>
                <a:gd name="T13" fmla="*/ 1 h 88"/>
                <a:gd name="T14" fmla="*/ 1 w 1214"/>
                <a:gd name="T15" fmla="*/ 1 h 88"/>
                <a:gd name="T16" fmla="*/ 0 w 1214"/>
                <a:gd name="T17" fmla="*/ 1 h 88"/>
                <a:gd name="T18" fmla="*/ 1 w 1214"/>
                <a:gd name="T19" fmla="*/ 0 h 88"/>
                <a:gd name="T20" fmla="*/ 1 w 1214"/>
                <a:gd name="T21" fmla="*/ 1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4"/>
                <a:gd name="T34" fmla="*/ 0 h 88"/>
                <a:gd name="T35" fmla="*/ 1214 w 1214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4" h="88">
                  <a:moveTo>
                    <a:pt x="1188" y="3"/>
                  </a:moveTo>
                  <a:lnTo>
                    <a:pt x="1214" y="87"/>
                  </a:lnTo>
                  <a:lnTo>
                    <a:pt x="1184" y="53"/>
                  </a:lnTo>
                  <a:lnTo>
                    <a:pt x="1169" y="88"/>
                  </a:lnTo>
                  <a:lnTo>
                    <a:pt x="1157" y="69"/>
                  </a:lnTo>
                  <a:lnTo>
                    <a:pt x="1140" y="87"/>
                  </a:lnTo>
                  <a:lnTo>
                    <a:pt x="39" y="88"/>
                  </a:lnTo>
                  <a:lnTo>
                    <a:pt x="23" y="47"/>
                  </a:lnTo>
                  <a:lnTo>
                    <a:pt x="0" y="87"/>
                  </a:lnTo>
                  <a:lnTo>
                    <a:pt x="13" y="0"/>
                  </a:lnTo>
                  <a:lnTo>
                    <a:pt x="1188" y="3"/>
                  </a:lnTo>
                  <a:close/>
                </a:path>
              </a:pathLst>
            </a:custGeom>
            <a:solidFill>
              <a:srgbClr val="C0C0C0"/>
            </a:solidFill>
            <a:ln w="11113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84" name="Freeform 119"/>
            <p:cNvSpPr>
              <a:spLocks/>
            </p:cNvSpPr>
            <p:nvPr/>
          </p:nvSpPr>
          <p:spPr bwMode="auto">
            <a:xfrm>
              <a:off x="3384" y="3623"/>
              <a:ext cx="590" cy="166"/>
            </a:xfrm>
            <a:custGeom>
              <a:avLst/>
              <a:gdLst>
                <a:gd name="T0" fmla="*/ 0 w 1181"/>
                <a:gd name="T1" fmla="*/ 1 h 332"/>
                <a:gd name="T2" fmla="*/ 0 w 1181"/>
                <a:gd name="T3" fmla="*/ 0 h 332"/>
                <a:gd name="T4" fmla="*/ 0 w 1181"/>
                <a:gd name="T5" fmla="*/ 0 h 332"/>
                <a:gd name="T6" fmla="*/ 0 w 1181"/>
                <a:gd name="T7" fmla="*/ 1 h 332"/>
                <a:gd name="T8" fmla="*/ 0 w 1181"/>
                <a:gd name="T9" fmla="*/ 1 h 332"/>
                <a:gd name="T10" fmla="*/ 0 w 1181"/>
                <a:gd name="T11" fmla="*/ 1 h 332"/>
                <a:gd name="T12" fmla="*/ 0 w 1181"/>
                <a:gd name="T13" fmla="*/ 1 h 332"/>
                <a:gd name="T14" fmla="*/ 0 w 1181"/>
                <a:gd name="T15" fmla="*/ 1 h 332"/>
                <a:gd name="T16" fmla="*/ 0 w 1181"/>
                <a:gd name="T17" fmla="*/ 1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1"/>
                <a:gd name="T28" fmla="*/ 0 h 332"/>
                <a:gd name="T29" fmla="*/ 1181 w 1181"/>
                <a:gd name="T30" fmla="*/ 332 h 3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1" h="332">
                  <a:moveTo>
                    <a:pt x="18" y="18"/>
                  </a:moveTo>
                  <a:lnTo>
                    <a:pt x="46" y="0"/>
                  </a:lnTo>
                  <a:lnTo>
                    <a:pt x="1138" y="0"/>
                  </a:lnTo>
                  <a:lnTo>
                    <a:pt x="1167" y="12"/>
                  </a:lnTo>
                  <a:lnTo>
                    <a:pt x="1181" y="46"/>
                  </a:lnTo>
                  <a:lnTo>
                    <a:pt x="1181" y="332"/>
                  </a:lnTo>
                  <a:lnTo>
                    <a:pt x="0" y="332"/>
                  </a:lnTo>
                  <a:lnTo>
                    <a:pt x="0" y="5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EADC8E"/>
            </a:solidFill>
            <a:ln w="1111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85" name="Line 120"/>
            <p:cNvSpPr>
              <a:spLocks noChangeShapeType="1"/>
            </p:cNvSpPr>
            <p:nvPr/>
          </p:nvSpPr>
          <p:spPr bwMode="auto">
            <a:xfrm>
              <a:off x="1882" y="3629"/>
              <a:ext cx="518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286" name="Rectangle 121"/>
            <p:cNvSpPr>
              <a:spLocks noChangeArrowheads="1"/>
            </p:cNvSpPr>
            <p:nvPr/>
          </p:nvSpPr>
          <p:spPr bwMode="auto">
            <a:xfrm>
              <a:off x="942" y="1084"/>
              <a:ext cx="3799" cy="2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altLang="it-IT" dirty="0"/>
            </a:p>
          </p:txBody>
        </p:sp>
      </p:grpSp>
      <p:sp>
        <p:nvSpPr>
          <p:cNvPr id="615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1563" y="1357298"/>
            <a:ext cx="7215213" cy="4500594"/>
          </a:xfrm>
        </p:spPr>
        <p:txBody>
          <a:bodyPr lIns="0" tIns="10800" rIns="0" bIns="10800"/>
          <a:lstStyle/>
          <a:p>
            <a:pPr marL="1346200" lvl="1" indent="-1166813" defTabSz="1260475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tabLst>
                <a:tab pos="177800" algn="l"/>
                <a:tab pos="1346200" algn="l"/>
              </a:tabLst>
              <a:defRPr/>
            </a:pP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17:45 – Benvenuto e apertura Assemblea Ordinaria </a:t>
            </a:r>
          </a:p>
          <a:p>
            <a:pPr marL="1346200" lvl="1" indent="-1166813" defTabSz="1260475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tabLst>
                <a:tab pos="177800" algn="l"/>
                <a:tab pos="1346200" algn="l"/>
              </a:tabLst>
              <a:defRPr/>
            </a:pPr>
            <a:r>
              <a:rPr lang="en-GB" sz="2200" b="1" i="1" dirty="0" smtClean="0">
                <a:solidFill>
                  <a:srgbClr val="0066CC"/>
                </a:solidFill>
                <a:latin typeface="Comic Sans MS" pitchFamily="66" charset="0"/>
              </a:rPr>
              <a:t>	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Approvazione Bilancio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Consuntivo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 2017</a:t>
            </a:r>
          </a:p>
          <a:p>
            <a:pPr marL="1346200" lvl="1" indent="-1166813" defTabSz="1260475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tabLst>
                <a:tab pos="177800" algn="l"/>
                <a:tab pos="1346200" algn="l"/>
              </a:tabLst>
              <a:defRPr/>
            </a:pP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Presentazione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Preventivo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 2018</a:t>
            </a:r>
          </a:p>
          <a:p>
            <a:pPr marL="1346200" lvl="1" indent="-1166813" defTabSz="1260475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177800" algn="l"/>
                <a:tab pos="1346200" algn="l"/>
              </a:tabLst>
              <a:defRPr/>
            </a:pP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GB" sz="2200" b="1" i="1" dirty="0" err="1" smtClean="0">
                <a:solidFill>
                  <a:srgbClr val="0066CC"/>
                </a:solidFill>
                <a:latin typeface="Comic Sans MS" pitchFamily="66" charset="0"/>
              </a:rPr>
              <a:t>Pietro</a:t>
            </a:r>
            <a:r>
              <a:rPr lang="en-GB" sz="2200" b="1" i="1" dirty="0" smtClean="0">
                <a:solidFill>
                  <a:srgbClr val="0066CC"/>
                </a:solidFill>
                <a:latin typeface="Comic Sans MS" pitchFamily="66" charset="0"/>
              </a:rPr>
              <a:t> Rossi </a:t>
            </a:r>
            <a:r>
              <a:rPr lang="en-GB" sz="2200" b="1" i="1" dirty="0" err="1" smtClean="0">
                <a:solidFill>
                  <a:srgbClr val="0066CC"/>
                </a:solidFill>
                <a:latin typeface="Comic Sans MS" pitchFamily="66" charset="0"/>
              </a:rPr>
              <a:t>Marcelli</a:t>
            </a:r>
            <a:r>
              <a:rPr lang="en-GB" sz="2200" b="1" i="1" dirty="0" smtClean="0">
                <a:solidFill>
                  <a:srgbClr val="0066CC"/>
                </a:solidFill>
                <a:latin typeface="Comic Sans MS" pitchFamily="66" charset="0"/>
              </a:rPr>
              <a:t> – </a:t>
            </a:r>
            <a:r>
              <a:rPr lang="en-GB" sz="2200" b="1" i="1" dirty="0" err="1" smtClean="0">
                <a:solidFill>
                  <a:srgbClr val="0066CC"/>
                </a:solidFill>
                <a:latin typeface="Comic Sans MS" pitchFamily="66" charset="0"/>
              </a:rPr>
              <a:t>Presidente</a:t>
            </a:r>
            <a:endParaRPr lang="en-GB" sz="2200" b="1" i="1" dirty="0" smtClean="0">
              <a:solidFill>
                <a:srgbClr val="0066CC"/>
              </a:solidFill>
              <a:latin typeface="Comic Sans MS" pitchFamily="66" charset="0"/>
            </a:endParaRPr>
          </a:p>
          <a:p>
            <a:pPr marL="1346200" lvl="1" indent="-1166813" defTabSz="1260475" eaLnBrk="1" hangingPunct="1">
              <a:lnSpc>
                <a:spcPct val="90000"/>
              </a:lnSpc>
              <a:spcBef>
                <a:spcPct val="0"/>
              </a:spcBef>
              <a:buNone/>
              <a:tabLst>
                <a:tab pos="177800" algn="l"/>
                <a:tab pos="1346200" algn="l"/>
              </a:tabLst>
              <a:defRPr/>
            </a:pPr>
            <a:r>
              <a:rPr lang="en-GB" sz="2200" b="1" i="1" dirty="0" smtClean="0">
                <a:solidFill>
                  <a:srgbClr val="0066CC"/>
                </a:solidFill>
                <a:latin typeface="Comic Sans MS" pitchFamily="66" charset="0"/>
              </a:rPr>
              <a:t>	Roberto </a:t>
            </a:r>
            <a:r>
              <a:rPr lang="en-GB" sz="2200" b="1" i="1" dirty="0" err="1" smtClean="0">
                <a:solidFill>
                  <a:srgbClr val="0066CC"/>
                </a:solidFill>
                <a:latin typeface="Comic Sans MS" pitchFamily="66" charset="0"/>
              </a:rPr>
              <a:t>Tosatti</a:t>
            </a:r>
            <a:r>
              <a:rPr lang="en-GB" sz="2200" b="1" i="1" dirty="0" smtClean="0">
                <a:solidFill>
                  <a:srgbClr val="0066CC"/>
                </a:solidFill>
                <a:latin typeface="Comic Sans MS" pitchFamily="66" charset="0"/>
              </a:rPr>
              <a:t> – </a:t>
            </a:r>
            <a:r>
              <a:rPr lang="en-GB" sz="2200" b="1" i="1" dirty="0" err="1" smtClean="0">
                <a:solidFill>
                  <a:srgbClr val="0066CC"/>
                </a:solidFill>
                <a:latin typeface="Comic Sans MS" pitchFamily="66" charset="0"/>
              </a:rPr>
              <a:t>Tesoriere</a:t>
            </a:r>
            <a:endParaRPr lang="en-GB" sz="22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254125" lvl="1" indent="-1074738" defTabSz="1260475"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tabLst>
                <a:tab pos="177800" algn="l"/>
              </a:tabLst>
              <a:defRPr/>
            </a:pP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18:00 –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Votazione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Consiglio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Direttivo</a:t>
            </a:r>
            <a:r>
              <a:rPr lang="en-GB" sz="2200" b="1" i="1" dirty="0" smtClean="0">
                <a:solidFill>
                  <a:srgbClr val="0066CC"/>
                </a:solidFill>
                <a:latin typeface="Comic Sans MS" pitchFamily="66" charset="0"/>
              </a:rPr>
              <a:t>	</a:t>
            </a:r>
          </a:p>
          <a:p>
            <a:pPr marL="1249363" lvl="1" indent="-1069975" defTabSz="1260475" eaLnBrk="1" hangingPunct="1">
              <a:lnSpc>
                <a:spcPct val="90000"/>
              </a:lnSpc>
              <a:spcBef>
                <a:spcPts val="1000"/>
              </a:spcBef>
              <a:buNone/>
              <a:tabLst>
                <a:tab pos="177800" algn="l"/>
              </a:tabLst>
              <a:defRPr/>
            </a:pP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18:05 –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Progetti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 e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Iniziative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dell’Associazione</a:t>
            </a:r>
            <a:endParaRPr lang="en-GB" sz="22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346200" lvl="1" indent="-1166813" defTabSz="1260475" eaLnBrk="1" hangingPunct="1">
              <a:lnSpc>
                <a:spcPct val="90000"/>
              </a:lnSpc>
              <a:spcBef>
                <a:spcPts val="0"/>
              </a:spcBef>
              <a:buNone/>
              <a:tabLst>
                <a:tab pos="177800" algn="l"/>
              </a:tabLst>
              <a:defRPr/>
            </a:pPr>
            <a:r>
              <a:rPr lang="en-GB" sz="2200" b="1" i="1" dirty="0" smtClean="0">
                <a:solidFill>
                  <a:srgbClr val="0066CC"/>
                </a:solidFill>
                <a:latin typeface="Comic Sans MS" pitchFamily="66" charset="0"/>
              </a:rPr>
              <a:t>	Federica </a:t>
            </a:r>
            <a:r>
              <a:rPr lang="en-GB" sz="2200" b="1" i="1" dirty="0" err="1" smtClean="0">
                <a:solidFill>
                  <a:srgbClr val="0066CC"/>
                </a:solidFill>
                <a:latin typeface="Comic Sans MS" pitchFamily="66" charset="0"/>
              </a:rPr>
              <a:t>Alatri</a:t>
            </a:r>
            <a:r>
              <a:rPr lang="en-GB" sz="2200" b="1" i="1" dirty="0" smtClean="0">
                <a:solidFill>
                  <a:srgbClr val="0066CC"/>
                </a:solidFill>
                <a:latin typeface="Comic Sans MS" pitchFamily="66" charset="0"/>
              </a:rPr>
              <a:t> – </a:t>
            </a:r>
            <a:r>
              <a:rPr lang="en-GB" sz="2200" b="1" i="1" dirty="0" err="1" smtClean="0">
                <a:solidFill>
                  <a:srgbClr val="0066CC"/>
                </a:solidFill>
                <a:latin typeface="Comic Sans MS" pitchFamily="66" charset="0"/>
              </a:rPr>
              <a:t>Consigliere</a:t>
            </a:r>
            <a:endParaRPr lang="en-GB" sz="22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249363" lvl="1" indent="-1069975" defTabSz="1260475"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tabLst>
                <a:tab pos="177800" algn="l"/>
                <a:tab pos="1346200" algn="l"/>
              </a:tabLst>
              <a:defRPr/>
            </a:pP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18:45 –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Comunicazione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Risultati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Votazione</a:t>
            </a:r>
            <a:endParaRPr lang="en-GB" sz="22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346200" lvl="1" indent="-1166813" defTabSz="1260475" eaLnBrk="1" hangingPunct="1">
              <a:lnSpc>
                <a:spcPct val="90000"/>
              </a:lnSpc>
              <a:spcBef>
                <a:spcPts val="0"/>
              </a:spcBef>
              <a:buNone/>
              <a:tabLst>
                <a:tab pos="177800" algn="l"/>
                <a:tab pos="1436688" algn="l"/>
              </a:tabLst>
              <a:defRPr/>
            </a:pPr>
            <a:r>
              <a:rPr lang="en-GB" sz="2200" b="1" i="1" dirty="0" smtClean="0">
                <a:solidFill>
                  <a:srgbClr val="0066CC"/>
                </a:solidFill>
                <a:latin typeface="Comic Sans MS" pitchFamily="66" charset="0"/>
              </a:rPr>
              <a:t>	Roberto </a:t>
            </a:r>
            <a:r>
              <a:rPr lang="en-GB" sz="2200" b="1" i="1" dirty="0" err="1" smtClean="0">
                <a:solidFill>
                  <a:srgbClr val="0066CC"/>
                </a:solidFill>
                <a:latin typeface="Comic Sans MS" pitchFamily="66" charset="0"/>
              </a:rPr>
              <a:t>Tosatti</a:t>
            </a:r>
            <a:r>
              <a:rPr lang="en-GB" sz="2200" b="1" i="1" dirty="0" smtClean="0">
                <a:solidFill>
                  <a:srgbClr val="0066CC"/>
                </a:solidFill>
                <a:latin typeface="Comic Sans MS" pitchFamily="66" charset="0"/>
              </a:rPr>
              <a:t> – </a:t>
            </a:r>
            <a:r>
              <a:rPr lang="en-GB" sz="2200" b="1" i="1" dirty="0" err="1" smtClean="0">
                <a:solidFill>
                  <a:srgbClr val="0066CC"/>
                </a:solidFill>
                <a:latin typeface="Comic Sans MS" pitchFamily="66" charset="0"/>
              </a:rPr>
              <a:t>Tesoriere</a:t>
            </a:r>
            <a:endParaRPr lang="en-GB" sz="22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249363" lvl="1" indent="-1069975" defTabSz="1260475"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tabLst>
                <a:tab pos="177800" algn="l"/>
                <a:tab pos="1249363" algn="l"/>
              </a:tabLst>
              <a:defRPr/>
            </a:pP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18:50 -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Saluti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 e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chiusura</a:t>
            </a:r>
            <a:r>
              <a:rPr lang="en-GB" sz="2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200" b="1" dirty="0" err="1" smtClean="0">
                <a:solidFill>
                  <a:srgbClr val="000000"/>
                </a:solidFill>
                <a:latin typeface="Comic Sans MS" pitchFamily="66" charset="0"/>
              </a:rPr>
              <a:t>lavori</a:t>
            </a:r>
            <a:endParaRPr lang="en-GB" sz="22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346200" lvl="1" indent="-1166813" defTabSz="1260475" eaLnBrk="1" hangingPunct="1">
              <a:lnSpc>
                <a:spcPct val="90000"/>
              </a:lnSpc>
              <a:spcBef>
                <a:spcPts val="0"/>
              </a:spcBef>
              <a:buNone/>
              <a:tabLst>
                <a:tab pos="177800" algn="l"/>
                <a:tab pos="1346200" algn="l"/>
              </a:tabLst>
              <a:defRPr/>
            </a:pPr>
            <a:r>
              <a:rPr lang="en-GB" sz="2200" b="1" i="1" dirty="0" smtClean="0">
                <a:solidFill>
                  <a:srgbClr val="0066CC"/>
                </a:solidFill>
                <a:latin typeface="Comic Sans MS" pitchFamily="66" charset="0"/>
              </a:rPr>
              <a:t>	neo-</a:t>
            </a:r>
            <a:r>
              <a:rPr lang="en-GB" sz="2200" b="1" i="1" dirty="0" err="1" smtClean="0">
                <a:solidFill>
                  <a:srgbClr val="0066CC"/>
                </a:solidFill>
                <a:latin typeface="Comic Sans MS" pitchFamily="66" charset="0"/>
              </a:rPr>
              <a:t>Presidente</a:t>
            </a:r>
            <a:endParaRPr lang="en-GB" sz="2200" b="1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3189288" y="428625"/>
            <a:ext cx="2811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it-IT" sz="2400" b="1" u="sng" err="1">
                <a:solidFill>
                  <a:srgbClr val="009900"/>
                </a:solidFill>
                <a:latin typeface="Comic Sans MS" pitchFamily="66" charset="0"/>
              </a:rPr>
              <a:t>Ordine</a:t>
            </a:r>
            <a:r>
              <a:rPr lang="en-GB" altLang="it-IT" sz="2400" b="1" u="sng">
                <a:solidFill>
                  <a:srgbClr val="009900"/>
                </a:solidFill>
                <a:latin typeface="Comic Sans MS" pitchFamily="66" charset="0"/>
              </a:rPr>
              <a:t> del </a:t>
            </a:r>
            <a:r>
              <a:rPr lang="en-GB" altLang="it-IT" sz="2400" b="1" u="sng" err="1">
                <a:solidFill>
                  <a:srgbClr val="009900"/>
                </a:solidFill>
                <a:latin typeface="Comic Sans MS" pitchFamily="66" charset="0"/>
              </a:rPr>
              <a:t>Giorno</a:t>
            </a:r>
            <a:endParaRPr lang="en-GB" altLang="it-IT" sz="2400" b="1" u="sng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19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120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121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4</a:t>
            </a:fld>
            <a:endParaRPr lang="en-GB" altLang="it-IT" sz="100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992311"/>
            <a:ext cx="6769100" cy="1150937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it-IT" sz="3600" b="1" smtClean="0">
                <a:solidFill>
                  <a:srgbClr val="0066CC"/>
                </a:solidFill>
                <a:latin typeface="Comic Sans MS" pitchFamily="66" charset="0"/>
              </a:rPr>
              <a:t>Roberto </a:t>
            </a:r>
            <a:r>
              <a:rPr lang="en-GB" altLang="it-IT" sz="3600" b="1" err="1" smtClean="0">
                <a:solidFill>
                  <a:srgbClr val="0066CC"/>
                </a:solidFill>
                <a:latin typeface="Comic Sans MS" pitchFamily="66" charset="0"/>
              </a:rPr>
              <a:t>Tosatti</a:t>
            </a:r>
            <a:endParaRPr lang="en-GB" altLang="it-IT" sz="3600" b="1" smtClean="0">
              <a:solidFill>
                <a:srgbClr val="0066CC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it-IT" sz="2800" b="1" i="1" err="1" smtClean="0">
                <a:latin typeface="Comic Sans MS" pitchFamily="66" charset="0"/>
              </a:rPr>
              <a:t>Tesoriere</a:t>
            </a:r>
            <a:endParaRPr lang="en-GB" altLang="it-IT" sz="2800" b="1" i="1" smtClean="0">
              <a:latin typeface="Comic Sans MS" pitchFamily="66" charset="0"/>
            </a:endParaRPr>
          </a:p>
        </p:txBody>
      </p:sp>
      <p:pic>
        <p:nvPicPr>
          <p:cNvPr id="8195" name="Immagine 0" descr="Lg_Am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88" y="3429000"/>
            <a:ext cx="41052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3248036" y="6086498"/>
            <a:ext cx="2895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www.associazioneamuse.it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www.roma2pass.it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it-IT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2786063" y="357166"/>
            <a:ext cx="43926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marL="357188" indent="-268288" algn="ctr" defTabSz="623888" eaLnBrk="0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GB" altLang="it-IT" sz="2400" b="1" u="sng" err="1">
                <a:solidFill>
                  <a:srgbClr val="0033CC"/>
                </a:solidFill>
                <a:latin typeface="Comic Sans MS" pitchFamily="66" charset="0"/>
              </a:rPr>
              <a:t>Bilancio</a:t>
            </a:r>
            <a:r>
              <a:rPr lang="en-GB" altLang="it-IT" sz="2400" b="1" u="sng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GB" altLang="it-IT" sz="2400" b="1" u="sng" err="1">
                <a:solidFill>
                  <a:srgbClr val="0033CC"/>
                </a:solidFill>
                <a:latin typeface="Comic Sans MS" pitchFamily="66" charset="0"/>
              </a:rPr>
              <a:t>Consuntivo</a:t>
            </a:r>
            <a:r>
              <a:rPr lang="en-GB" altLang="it-IT" sz="2400" b="1" u="sng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GB" altLang="it-IT" sz="2400" b="1" u="sng" smtClean="0">
                <a:solidFill>
                  <a:srgbClr val="0033CC"/>
                </a:solidFill>
                <a:latin typeface="Comic Sans MS" pitchFamily="66" charset="0"/>
              </a:rPr>
              <a:t>2017</a:t>
            </a:r>
            <a:endParaRPr lang="en-GB" altLang="it-IT" sz="1600" u="sng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6</a:t>
            </a:fld>
            <a:endParaRPr lang="en-GB" altLang="it-IT" sz="1000" smtClean="0"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1"/>
            <a:ext cx="8715436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/>
          <p:nvPr/>
        </p:nvGraphicFramePr>
        <p:xfrm>
          <a:off x="214282" y="1000108"/>
          <a:ext cx="9144000" cy="540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2643188" y="571480"/>
            <a:ext cx="43926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marL="357188" indent="-268288" algn="ctr" defTabSz="623888" eaLnBrk="0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GB" altLang="it-IT" sz="2400" b="1" u="sng" err="1">
                <a:solidFill>
                  <a:srgbClr val="0033CC"/>
                </a:solidFill>
                <a:latin typeface="Comic Sans MS" pitchFamily="66" charset="0"/>
              </a:rPr>
              <a:t>Andamento</a:t>
            </a:r>
            <a:r>
              <a:rPr lang="en-GB" altLang="it-IT" sz="2400" b="1" u="sng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GB" altLang="it-IT" sz="2400" b="1" u="sng" err="1">
                <a:solidFill>
                  <a:srgbClr val="0033CC"/>
                </a:solidFill>
                <a:latin typeface="Comic Sans MS" pitchFamily="66" charset="0"/>
              </a:rPr>
              <a:t>conti</a:t>
            </a:r>
            <a:r>
              <a:rPr lang="en-GB" altLang="it-IT" sz="2400" b="1" u="sng">
                <a:solidFill>
                  <a:srgbClr val="0033CC"/>
                </a:solidFill>
                <a:latin typeface="Comic Sans MS" pitchFamily="66" charset="0"/>
              </a:rPr>
              <a:t> AMUSE</a:t>
            </a:r>
            <a:endParaRPr lang="en-GB" altLang="it-IT" sz="1600" u="sng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7</a:t>
            </a:fld>
            <a:endParaRPr lang="en-GB" altLang="it-IT" sz="100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2C643-2A7C-416B-9FFC-5F97E325DEF7}" type="datetime1">
              <a:rPr lang="en-GB" smtClean="0"/>
              <a:pPr>
                <a:defRPr/>
              </a:pPr>
              <a:t>17/03/2018</a:t>
            </a:fld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87F4F-A5A9-48DD-91F7-CFD594F7B37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www.associazioneamuse.it</a:t>
            </a:r>
            <a:endParaRPr lang="en-GB"/>
          </a:p>
        </p:txBody>
      </p:sp>
      <p:graphicFrame>
        <p:nvGraphicFramePr>
          <p:cNvPr id="6" name="Grafico 5"/>
          <p:cNvGraphicFramePr/>
          <p:nvPr/>
        </p:nvGraphicFramePr>
        <p:xfrm>
          <a:off x="1523999" y="1071546"/>
          <a:ext cx="6533737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2928938" y="566720"/>
            <a:ext cx="43926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/>
          <a:lstStyle/>
          <a:p>
            <a:pPr marL="357188" indent="-268288" defTabSz="623888" eaLnBrk="0" hangingPunct="0">
              <a:spcBef>
                <a:spcPct val="20000"/>
              </a:spcBef>
              <a:spcAft>
                <a:spcPct val="40000"/>
              </a:spcAft>
              <a:buClr>
                <a:schemeClr val="tx1"/>
              </a:buClr>
            </a:pPr>
            <a:r>
              <a:rPr lang="en-GB" altLang="it-IT" sz="2400" b="1" u="sng" err="1">
                <a:solidFill>
                  <a:srgbClr val="0033CC"/>
                </a:solidFill>
                <a:latin typeface="Comic Sans MS" pitchFamily="66" charset="0"/>
              </a:rPr>
              <a:t>Preventivo</a:t>
            </a:r>
            <a:r>
              <a:rPr lang="en-GB" altLang="it-IT" sz="2400" b="1" u="sng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GB" altLang="it-IT" sz="2400" b="1" u="sng" err="1">
                <a:solidFill>
                  <a:srgbClr val="0033CC"/>
                </a:solidFill>
                <a:latin typeface="Comic Sans MS" pitchFamily="66" charset="0"/>
              </a:rPr>
              <a:t>di</a:t>
            </a:r>
            <a:r>
              <a:rPr lang="en-GB" altLang="it-IT" sz="2400" b="1" u="sng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GB" altLang="it-IT" sz="2400" b="1" u="sng" err="1">
                <a:solidFill>
                  <a:srgbClr val="0033CC"/>
                </a:solidFill>
                <a:latin typeface="Comic Sans MS" pitchFamily="66" charset="0"/>
              </a:rPr>
              <a:t>Spesa</a:t>
            </a:r>
            <a:r>
              <a:rPr lang="en-GB" altLang="it-IT" sz="2400" b="1" u="sng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GB" altLang="it-IT" sz="2400" b="1" u="sng" smtClean="0">
                <a:solidFill>
                  <a:srgbClr val="0033CC"/>
                </a:solidFill>
                <a:latin typeface="Comic Sans MS" pitchFamily="66" charset="0"/>
              </a:rPr>
              <a:t>2018</a:t>
            </a:r>
            <a:endParaRPr lang="en-GB" altLang="it-IT" sz="2400" b="1" u="sng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00834"/>
            <a:ext cx="1303873" cy="170745"/>
          </a:xfrm>
          <a:noFill/>
        </p:spPr>
        <p:txBody>
          <a:bodyPr/>
          <a:lstStyle/>
          <a:p>
            <a:fld id="{E32D0EE7-0E5B-41E3-A3FF-D36BA4F73B5F}" type="datetime1">
              <a:rPr lang="en-GB" altLang="it-IT" sz="1000" smtClean="0">
                <a:latin typeface="+mn-lt"/>
              </a:rPr>
              <a:pPr/>
              <a:t>17/03/2018</a:t>
            </a:fld>
            <a:endParaRPr lang="en-GB" altLang="it-IT" sz="1000" smtClean="0">
              <a:latin typeface="+mn-lt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3490914" y="6500834"/>
            <a:ext cx="2295532" cy="263030"/>
          </a:xfrm>
          <a:noFill/>
        </p:spPr>
        <p:txBody>
          <a:bodyPr/>
          <a:lstStyle/>
          <a:p>
            <a:r>
              <a:rPr lang="en-GB" altLang="it-IT" sz="1000" smtClean="0">
                <a:latin typeface="+mn-lt"/>
              </a:rPr>
              <a:t>www.associazioneamuse.it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9825" y="6500834"/>
            <a:ext cx="324141" cy="160316"/>
          </a:xfrm>
          <a:noFill/>
        </p:spPr>
        <p:txBody>
          <a:bodyPr/>
          <a:lstStyle/>
          <a:p>
            <a:fld id="{19E471A5-ADC2-494F-876D-9ECE43D9A296}" type="slidenum">
              <a:rPr lang="en-GB" altLang="it-IT" sz="1000" smtClean="0">
                <a:latin typeface="+mn-lt"/>
              </a:rPr>
              <a:pPr/>
              <a:t>9</a:t>
            </a:fld>
            <a:endParaRPr lang="en-GB" altLang="it-IT" sz="100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275654"/>
            <a:ext cx="9045544" cy="472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48062</TotalTime>
  <Words>286</Words>
  <Application>Microsoft Office PowerPoint</Application>
  <PresentationFormat>Presentazione su schermo (4:3)</PresentationFormat>
  <Paragraphs>142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Edge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IT017555</dc:creator>
  <cp:lastModifiedBy>lavoro</cp:lastModifiedBy>
  <cp:revision>914</cp:revision>
  <cp:lastPrinted>1601-01-01T00:00:00Z</cp:lastPrinted>
  <dcterms:created xsi:type="dcterms:W3CDTF">2010-09-06T15:41:46Z</dcterms:created>
  <dcterms:modified xsi:type="dcterms:W3CDTF">2018-03-17T07:44:40Z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